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D456D0F0"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12" r:id="rId5"/>
  </p:sldMasterIdLst>
  <p:notesMasterIdLst>
    <p:notesMasterId r:id="rId100"/>
  </p:notesMasterIdLst>
  <p:sldIdLst>
    <p:sldId id="328" r:id="rId6"/>
    <p:sldId id="329" r:id="rId7"/>
    <p:sldId id="387" r:id="rId8"/>
    <p:sldId id="388" r:id="rId9"/>
    <p:sldId id="389" r:id="rId10"/>
    <p:sldId id="391" r:id="rId11"/>
    <p:sldId id="390" r:id="rId12"/>
    <p:sldId id="334" r:id="rId13"/>
    <p:sldId id="393" r:id="rId14"/>
    <p:sldId id="394" r:id="rId15"/>
    <p:sldId id="337" r:id="rId16"/>
    <p:sldId id="338" r:id="rId17"/>
    <p:sldId id="332" r:id="rId18"/>
    <p:sldId id="353" r:id="rId19"/>
    <p:sldId id="354" r:id="rId20"/>
    <p:sldId id="396" r:id="rId21"/>
    <p:sldId id="318" r:id="rId22"/>
    <p:sldId id="275" r:id="rId23"/>
    <p:sldId id="276" r:id="rId24"/>
    <p:sldId id="277" r:id="rId25"/>
    <p:sldId id="278" r:id="rId26"/>
    <p:sldId id="398" r:id="rId27"/>
    <p:sldId id="280" r:id="rId28"/>
    <p:sldId id="281" r:id="rId29"/>
    <p:sldId id="282" r:id="rId30"/>
    <p:sldId id="283" r:id="rId31"/>
    <p:sldId id="284" r:id="rId32"/>
    <p:sldId id="399" r:id="rId33"/>
    <p:sldId id="286" r:id="rId34"/>
    <p:sldId id="355" r:id="rId35"/>
    <p:sldId id="288" r:id="rId36"/>
    <p:sldId id="289" r:id="rId37"/>
    <p:sldId id="290" r:id="rId38"/>
    <p:sldId id="291" r:id="rId39"/>
    <p:sldId id="292" r:id="rId40"/>
    <p:sldId id="293" r:id="rId41"/>
    <p:sldId id="294" r:id="rId42"/>
    <p:sldId id="295" r:id="rId43"/>
    <p:sldId id="400" r:id="rId44"/>
    <p:sldId id="401" r:id="rId45"/>
    <p:sldId id="406" r:id="rId46"/>
    <p:sldId id="407" r:id="rId47"/>
    <p:sldId id="408" r:id="rId48"/>
    <p:sldId id="409" r:id="rId49"/>
    <p:sldId id="410" r:id="rId50"/>
    <p:sldId id="411" r:id="rId51"/>
    <p:sldId id="412" r:id="rId52"/>
    <p:sldId id="413" r:id="rId53"/>
    <p:sldId id="414" r:id="rId54"/>
    <p:sldId id="415" r:id="rId55"/>
    <p:sldId id="416" r:id="rId56"/>
    <p:sldId id="417" r:id="rId57"/>
    <p:sldId id="418" r:id="rId58"/>
    <p:sldId id="419" r:id="rId59"/>
    <p:sldId id="420" r:id="rId60"/>
    <p:sldId id="421" r:id="rId61"/>
    <p:sldId id="422" r:id="rId62"/>
    <p:sldId id="423" r:id="rId63"/>
    <p:sldId id="424" r:id="rId64"/>
    <p:sldId id="425" r:id="rId65"/>
    <p:sldId id="426" r:id="rId66"/>
    <p:sldId id="427" r:id="rId67"/>
    <p:sldId id="428" r:id="rId68"/>
    <p:sldId id="429" r:id="rId69"/>
    <p:sldId id="430" r:id="rId70"/>
    <p:sldId id="431" r:id="rId71"/>
    <p:sldId id="297" r:id="rId72"/>
    <p:sldId id="298" r:id="rId73"/>
    <p:sldId id="299" r:id="rId74"/>
    <p:sldId id="300" r:id="rId75"/>
    <p:sldId id="301" r:id="rId76"/>
    <p:sldId id="314" r:id="rId77"/>
    <p:sldId id="303" r:id="rId78"/>
    <p:sldId id="304" r:id="rId79"/>
    <p:sldId id="305" r:id="rId80"/>
    <p:sldId id="306" r:id="rId81"/>
    <p:sldId id="307" r:id="rId82"/>
    <p:sldId id="403" r:id="rId83"/>
    <p:sldId id="308" r:id="rId84"/>
    <p:sldId id="315" r:id="rId85"/>
    <p:sldId id="322" r:id="rId86"/>
    <p:sldId id="323" r:id="rId87"/>
    <p:sldId id="352" r:id="rId88"/>
    <p:sldId id="325" r:id="rId89"/>
    <p:sldId id="326" r:id="rId90"/>
    <p:sldId id="327" r:id="rId91"/>
    <p:sldId id="404" r:id="rId92"/>
    <p:sldId id="432" r:id="rId93"/>
    <p:sldId id="433" r:id="rId94"/>
    <p:sldId id="434" r:id="rId95"/>
    <p:sldId id="435" r:id="rId96"/>
    <p:sldId id="436" r:id="rId97"/>
    <p:sldId id="437" r:id="rId98"/>
    <p:sldId id="438"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96A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3" autoAdjust="0"/>
    <p:restoredTop sz="93606" autoAdjust="0"/>
  </p:normalViewPr>
  <p:slideViewPr>
    <p:cSldViewPr>
      <p:cViewPr>
        <p:scale>
          <a:sx n="70" d="100"/>
          <a:sy n="70" d="100"/>
        </p:scale>
        <p:origin x="-1068" y="-6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00A4BC-0FF3-CF44-8DDD-BC8F15A83D86}" type="doc">
      <dgm:prSet loTypeId="urn:microsoft.com/office/officeart/2008/layout/NameandTitleOrganizationalChart" loCatId="" qsTypeId="urn:microsoft.com/office/officeart/2005/8/quickstyle/simple4" qsCatId="simple" csTypeId="urn:microsoft.com/office/officeart/2005/8/colors/accent1_2" csCatId="accent1" phldr="1"/>
      <dgm:spPr/>
      <dgm:t>
        <a:bodyPr/>
        <a:lstStyle/>
        <a:p>
          <a:endParaRPr lang="en-US"/>
        </a:p>
      </dgm:t>
    </dgm:pt>
    <dgm:pt modelId="{02454F76-B21F-334B-BEBE-46AC46DF9245}">
      <dgm:prSet phldrT="[Text]"/>
      <dgm:spPr/>
      <dgm:t>
        <a:bodyPr/>
        <a:lstStyle/>
        <a:p>
          <a:r>
            <a:rPr lang="en-US" dirty="0"/>
            <a:t>Community CAMHS Manager</a:t>
          </a:r>
        </a:p>
      </dgm:t>
    </dgm:pt>
    <dgm:pt modelId="{55C2193B-0101-5D44-914E-F907BB6151A7}" type="parTrans" cxnId="{E904A54A-8B67-AE46-B62C-765A29E3F47C}">
      <dgm:prSet/>
      <dgm:spPr/>
      <dgm:t>
        <a:bodyPr/>
        <a:lstStyle/>
        <a:p>
          <a:endParaRPr lang="en-US"/>
        </a:p>
      </dgm:t>
    </dgm:pt>
    <dgm:pt modelId="{88F3BFA6-15A6-B74B-A8A0-6630446AC883}" type="sibTrans" cxnId="{E904A54A-8B67-AE46-B62C-765A29E3F47C}">
      <dgm:prSet/>
      <dgm:spPr/>
      <dgm:t>
        <a:bodyPr/>
        <a:lstStyle/>
        <a:p>
          <a:r>
            <a:rPr lang="en-US" dirty="0"/>
            <a:t>Band 8a x 0.2 FTE</a:t>
          </a:r>
        </a:p>
      </dgm:t>
    </dgm:pt>
    <dgm:pt modelId="{14C9D725-9112-4540-BE79-BD7CE63EEFA7}" type="asst">
      <dgm:prSet phldrT="[Text]"/>
      <dgm:spPr/>
      <dgm:t>
        <a:bodyPr/>
        <a:lstStyle/>
        <a:p>
          <a:r>
            <a:rPr lang="en-US"/>
            <a:t>Team Leader and Mental Health Practitioner</a:t>
          </a:r>
        </a:p>
      </dgm:t>
    </dgm:pt>
    <dgm:pt modelId="{9658220B-C44E-9048-9CCB-9B820A8A20F4}" type="parTrans" cxnId="{467C9D7F-9CDC-7C4C-917D-9214AA8B95AF}">
      <dgm:prSet/>
      <dgm:spPr>
        <a:ln>
          <a:noFill/>
        </a:ln>
      </dgm:spPr>
      <dgm:t>
        <a:bodyPr/>
        <a:lstStyle/>
        <a:p>
          <a:endParaRPr lang="en-US"/>
        </a:p>
      </dgm:t>
    </dgm:pt>
    <dgm:pt modelId="{645BA9BC-EE17-634D-8833-2B70C5A382D8}" type="sibTrans" cxnId="{467C9D7F-9CDC-7C4C-917D-9214AA8B95AF}">
      <dgm:prSet custT="1"/>
      <dgm:spPr/>
      <dgm:t>
        <a:bodyPr/>
        <a:lstStyle/>
        <a:p>
          <a:pPr algn="ctr"/>
          <a:r>
            <a:rPr lang="en-US" sz="1400" dirty="0"/>
            <a:t>Band 7 x 1 FTE</a:t>
          </a:r>
        </a:p>
      </dgm:t>
    </dgm:pt>
    <dgm:pt modelId="{3A25EFA2-7D14-FC4A-8186-3679C9F2DD76}">
      <dgm:prSet phldrT="[Text]"/>
      <dgm:spPr/>
      <dgm:t>
        <a:bodyPr/>
        <a:lstStyle/>
        <a:p>
          <a:r>
            <a:rPr lang="en-US" dirty="0"/>
            <a:t>EMHP Roles</a:t>
          </a:r>
        </a:p>
      </dgm:t>
    </dgm:pt>
    <dgm:pt modelId="{84911C2D-12BB-F346-9C61-A930D9473632}" type="sibTrans" cxnId="{42F2AFB1-1D7B-1E48-A0B9-88746F52321D}">
      <dgm:prSet custT="1"/>
      <dgm:spPr/>
      <dgm:t>
        <a:bodyPr/>
        <a:lstStyle/>
        <a:p>
          <a:pPr algn="ctr"/>
          <a:r>
            <a:rPr lang="en-US" sz="1400" dirty="0"/>
            <a:t>Band 4 x 4 FTE</a:t>
          </a:r>
        </a:p>
      </dgm:t>
    </dgm:pt>
    <dgm:pt modelId="{2CCE15D6-D0CB-9F4B-9011-2EE9DDBDC703}" type="parTrans" cxnId="{42F2AFB1-1D7B-1E48-A0B9-88746F52321D}">
      <dgm:prSet/>
      <dgm:spPr/>
      <dgm:t>
        <a:bodyPr/>
        <a:lstStyle/>
        <a:p>
          <a:endParaRPr lang="en-US"/>
        </a:p>
      </dgm:t>
    </dgm:pt>
    <dgm:pt modelId="{71830ABB-2772-1742-88DB-9F2BB63546F2}">
      <dgm:prSet phldrT="[Text]"/>
      <dgm:spPr/>
      <dgm:t>
        <a:bodyPr/>
        <a:lstStyle/>
        <a:p>
          <a:r>
            <a:rPr lang="en-US"/>
            <a:t>Mental Health Practitioner</a:t>
          </a:r>
        </a:p>
      </dgm:t>
    </dgm:pt>
    <dgm:pt modelId="{4AFF8EFF-2DAA-8C4E-AE52-909F621AB51C}" type="sibTrans" cxnId="{F5C8AE83-1E38-4742-A6D9-7384BE808FAB}">
      <dgm:prSet custT="1"/>
      <dgm:spPr/>
      <dgm:t>
        <a:bodyPr/>
        <a:lstStyle/>
        <a:p>
          <a:pPr algn="ctr"/>
          <a:r>
            <a:rPr lang="en-US" sz="1400" dirty="0"/>
            <a:t>Band 6 x 1 FTE</a:t>
          </a:r>
        </a:p>
      </dgm:t>
    </dgm:pt>
    <dgm:pt modelId="{2FF44A4B-2026-2A4A-988F-F845394CBFBA}" type="parTrans" cxnId="{F5C8AE83-1E38-4742-A6D9-7384BE808FAB}">
      <dgm:prSet/>
      <dgm:spPr/>
      <dgm:t>
        <a:bodyPr/>
        <a:lstStyle/>
        <a:p>
          <a:endParaRPr lang="en-US"/>
        </a:p>
      </dgm:t>
    </dgm:pt>
    <dgm:pt modelId="{61B13A5F-EA8E-4040-9CFD-2D4D33787D54}">
      <dgm:prSet phldrT="[Text]"/>
      <dgm:spPr/>
      <dgm:t>
        <a:bodyPr/>
        <a:lstStyle/>
        <a:p>
          <a:r>
            <a:rPr lang="en-US"/>
            <a:t>Admin</a:t>
          </a:r>
        </a:p>
      </dgm:t>
    </dgm:pt>
    <dgm:pt modelId="{E37F5728-651F-9C49-BAAE-276D9DD88704}" type="sibTrans" cxnId="{9AEFB1A7-2D00-424A-BA91-447FD1193D32}">
      <dgm:prSet custT="1"/>
      <dgm:spPr/>
      <dgm:t>
        <a:bodyPr/>
        <a:lstStyle/>
        <a:p>
          <a:pPr algn="ctr"/>
          <a:r>
            <a:rPr lang="en-US" sz="1400" dirty="0"/>
            <a:t>Band 4 x 1 FTE</a:t>
          </a:r>
        </a:p>
      </dgm:t>
    </dgm:pt>
    <dgm:pt modelId="{C7991BEC-3957-8549-BA47-40F9D6FA9CE5}" type="parTrans" cxnId="{9AEFB1A7-2D00-424A-BA91-447FD1193D32}">
      <dgm:prSet/>
      <dgm:spPr/>
      <dgm:t>
        <a:bodyPr/>
        <a:lstStyle/>
        <a:p>
          <a:endParaRPr lang="en-US"/>
        </a:p>
      </dgm:t>
    </dgm:pt>
    <dgm:pt modelId="{8196D79E-A04C-534F-AD28-987FBEF47EAA}" type="pres">
      <dgm:prSet presAssocID="{CC00A4BC-0FF3-CF44-8DDD-BC8F15A83D86}" presName="hierChild1" presStyleCnt="0">
        <dgm:presLayoutVars>
          <dgm:orgChart val="1"/>
          <dgm:chPref val="1"/>
          <dgm:dir/>
          <dgm:animOne val="branch"/>
          <dgm:animLvl val="lvl"/>
          <dgm:resizeHandles/>
        </dgm:presLayoutVars>
      </dgm:prSet>
      <dgm:spPr/>
      <dgm:t>
        <a:bodyPr/>
        <a:lstStyle/>
        <a:p>
          <a:endParaRPr lang="en-GB"/>
        </a:p>
      </dgm:t>
    </dgm:pt>
    <dgm:pt modelId="{A0452554-0A5C-2A4C-9096-E01DC79287D4}" type="pres">
      <dgm:prSet presAssocID="{02454F76-B21F-334B-BEBE-46AC46DF9245}" presName="hierRoot1" presStyleCnt="0">
        <dgm:presLayoutVars>
          <dgm:hierBranch val="init"/>
        </dgm:presLayoutVars>
      </dgm:prSet>
      <dgm:spPr/>
    </dgm:pt>
    <dgm:pt modelId="{70B0FDF4-592C-3D46-B294-8CB6F3E1CE4C}" type="pres">
      <dgm:prSet presAssocID="{02454F76-B21F-334B-BEBE-46AC46DF9245}" presName="rootComposite1" presStyleCnt="0"/>
      <dgm:spPr/>
    </dgm:pt>
    <dgm:pt modelId="{EB0EB28F-6445-034F-8468-BDC6CAA5355E}" type="pres">
      <dgm:prSet presAssocID="{02454F76-B21F-334B-BEBE-46AC46DF9245}" presName="rootText1" presStyleLbl="node0" presStyleIdx="0" presStyleCnt="1">
        <dgm:presLayoutVars>
          <dgm:chMax/>
          <dgm:chPref val="3"/>
        </dgm:presLayoutVars>
      </dgm:prSet>
      <dgm:spPr/>
      <dgm:t>
        <a:bodyPr/>
        <a:lstStyle/>
        <a:p>
          <a:endParaRPr lang="en-GB"/>
        </a:p>
      </dgm:t>
    </dgm:pt>
    <dgm:pt modelId="{6BA4104C-A0D3-5A46-813B-05001D936B74}" type="pres">
      <dgm:prSet presAssocID="{02454F76-B21F-334B-BEBE-46AC46DF9245}" presName="titleText1" presStyleLbl="fgAcc0" presStyleIdx="0" presStyleCnt="1" custLinFactNeighborX="1193" custLinFactNeighborY="18658">
        <dgm:presLayoutVars>
          <dgm:chMax val="0"/>
          <dgm:chPref val="0"/>
        </dgm:presLayoutVars>
      </dgm:prSet>
      <dgm:spPr/>
      <dgm:t>
        <a:bodyPr/>
        <a:lstStyle/>
        <a:p>
          <a:endParaRPr lang="en-GB"/>
        </a:p>
      </dgm:t>
    </dgm:pt>
    <dgm:pt modelId="{F7DCACDC-E57E-D445-AF96-29CF514044FD}" type="pres">
      <dgm:prSet presAssocID="{02454F76-B21F-334B-BEBE-46AC46DF9245}" presName="rootConnector1" presStyleLbl="node1" presStyleIdx="0" presStyleCnt="3"/>
      <dgm:spPr/>
      <dgm:t>
        <a:bodyPr/>
        <a:lstStyle/>
        <a:p>
          <a:endParaRPr lang="en-GB"/>
        </a:p>
      </dgm:t>
    </dgm:pt>
    <dgm:pt modelId="{E28B31DB-5FC9-8043-9F2C-F183F25B86B4}" type="pres">
      <dgm:prSet presAssocID="{02454F76-B21F-334B-BEBE-46AC46DF9245}" presName="hierChild2" presStyleCnt="0"/>
      <dgm:spPr/>
    </dgm:pt>
    <dgm:pt modelId="{E1722A1E-D6F3-084A-AEAA-8FDDCC598B5C}" type="pres">
      <dgm:prSet presAssocID="{2CCE15D6-D0CB-9F4B-9011-2EE9DDBDC703}" presName="Name37" presStyleLbl="parChTrans1D2" presStyleIdx="0" presStyleCnt="4"/>
      <dgm:spPr/>
      <dgm:t>
        <a:bodyPr/>
        <a:lstStyle/>
        <a:p>
          <a:endParaRPr lang="en-GB"/>
        </a:p>
      </dgm:t>
    </dgm:pt>
    <dgm:pt modelId="{D4CB9DAB-0104-EE4B-A605-081A6A4EDF51}" type="pres">
      <dgm:prSet presAssocID="{3A25EFA2-7D14-FC4A-8186-3679C9F2DD76}" presName="hierRoot2" presStyleCnt="0">
        <dgm:presLayoutVars>
          <dgm:hierBranch val="init"/>
        </dgm:presLayoutVars>
      </dgm:prSet>
      <dgm:spPr/>
    </dgm:pt>
    <dgm:pt modelId="{08C0C743-4341-274E-A4CD-7AC09068DFCB}" type="pres">
      <dgm:prSet presAssocID="{3A25EFA2-7D14-FC4A-8186-3679C9F2DD76}" presName="rootComposite" presStyleCnt="0"/>
      <dgm:spPr/>
    </dgm:pt>
    <dgm:pt modelId="{1958371F-60F5-1A4F-92B9-0A05EF0FB0E2}" type="pres">
      <dgm:prSet presAssocID="{3A25EFA2-7D14-FC4A-8186-3679C9F2DD76}" presName="rootText" presStyleLbl="node1" presStyleIdx="0" presStyleCnt="3">
        <dgm:presLayoutVars>
          <dgm:chMax/>
          <dgm:chPref val="3"/>
        </dgm:presLayoutVars>
      </dgm:prSet>
      <dgm:spPr/>
      <dgm:t>
        <a:bodyPr/>
        <a:lstStyle/>
        <a:p>
          <a:endParaRPr lang="en-GB"/>
        </a:p>
      </dgm:t>
    </dgm:pt>
    <dgm:pt modelId="{55F3C4B2-E687-FF4A-B527-38342D319F2D}" type="pres">
      <dgm:prSet presAssocID="{3A25EFA2-7D14-FC4A-8186-3679C9F2DD76}" presName="titleText2" presStyleLbl="fgAcc1" presStyleIdx="0" presStyleCnt="3">
        <dgm:presLayoutVars>
          <dgm:chMax val="0"/>
          <dgm:chPref val="0"/>
        </dgm:presLayoutVars>
      </dgm:prSet>
      <dgm:spPr/>
      <dgm:t>
        <a:bodyPr/>
        <a:lstStyle/>
        <a:p>
          <a:endParaRPr lang="en-GB"/>
        </a:p>
      </dgm:t>
    </dgm:pt>
    <dgm:pt modelId="{344F74CC-20F9-AA47-9EAD-EF28E2F20D6C}" type="pres">
      <dgm:prSet presAssocID="{3A25EFA2-7D14-FC4A-8186-3679C9F2DD76}" presName="rootConnector" presStyleLbl="node2" presStyleIdx="0" presStyleCnt="0"/>
      <dgm:spPr/>
      <dgm:t>
        <a:bodyPr/>
        <a:lstStyle/>
        <a:p>
          <a:endParaRPr lang="en-GB"/>
        </a:p>
      </dgm:t>
    </dgm:pt>
    <dgm:pt modelId="{C2FE8920-85A5-3F44-8AE1-88B0D3CC1757}" type="pres">
      <dgm:prSet presAssocID="{3A25EFA2-7D14-FC4A-8186-3679C9F2DD76}" presName="hierChild4" presStyleCnt="0"/>
      <dgm:spPr/>
    </dgm:pt>
    <dgm:pt modelId="{7549E942-E822-7E45-9456-9AAE663F02C0}" type="pres">
      <dgm:prSet presAssocID="{3A25EFA2-7D14-FC4A-8186-3679C9F2DD76}" presName="hierChild5" presStyleCnt="0"/>
      <dgm:spPr/>
    </dgm:pt>
    <dgm:pt modelId="{46BCC95D-6B83-BE4A-B302-74411F932755}" type="pres">
      <dgm:prSet presAssocID="{2FF44A4B-2026-2A4A-988F-F845394CBFBA}" presName="Name37" presStyleLbl="parChTrans1D2" presStyleIdx="1" presStyleCnt="4"/>
      <dgm:spPr/>
      <dgm:t>
        <a:bodyPr/>
        <a:lstStyle/>
        <a:p>
          <a:endParaRPr lang="en-GB"/>
        </a:p>
      </dgm:t>
    </dgm:pt>
    <dgm:pt modelId="{D198F067-4714-E343-9536-696A38A2CB64}" type="pres">
      <dgm:prSet presAssocID="{71830ABB-2772-1742-88DB-9F2BB63546F2}" presName="hierRoot2" presStyleCnt="0">
        <dgm:presLayoutVars>
          <dgm:hierBranch val="init"/>
        </dgm:presLayoutVars>
      </dgm:prSet>
      <dgm:spPr/>
    </dgm:pt>
    <dgm:pt modelId="{9DB40CFF-14AF-5845-9F67-2A1F25D9A75B}" type="pres">
      <dgm:prSet presAssocID="{71830ABB-2772-1742-88DB-9F2BB63546F2}" presName="rootComposite" presStyleCnt="0"/>
      <dgm:spPr/>
    </dgm:pt>
    <dgm:pt modelId="{0930F47B-1915-424C-A865-749CF2A6CAD7}" type="pres">
      <dgm:prSet presAssocID="{71830ABB-2772-1742-88DB-9F2BB63546F2}" presName="rootText" presStyleLbl="node1" presStyleIdx="1" presStyleCnt="3">
        <dgm:presLayoutVars>
          <dgm:chMax/>
          <dgm:chPref val="3"/>
        </dgm:presLayoutVars>
      </dgm:prSet>
      <dgm:spPr/>
      <dgm:t>
        <a:bodyPr/>
        <a:lstStyle/>
        <a:p>
          <a:endParaRPr lang="en-GB"/>
        </a:p>
      </dgm:t>
    </dgm:pt>
    <dgm:pt modelId="{C35848EA-A75B-2F4F-9162-9D8BE2DF3976}" type="pres">
      <dgm:prSet presAssocID="{71830ABB-2772-1742-88DB-9F2BB63546F2}" presName="titleText2" presStyleLbl="fgAcc1" presStyleIdx="1" presStyleCnt="3">
        <dgm:presLayoutVars>
          <dgm:chMax val="0"/>
          <dgm:chPref val="0"/>
        </dgm:presLayoutVars>
      </dgm:prSet>
      <dgm:spPr/>
      <dgm:t>
        <a:bodyPr/>
        <a:lstStyle/>
        <a:p>
          <a:endParaRPr lang="en-GB"/>
        </a:p>
      </dgm:t>
    </dgm:pt>
    <dgm:pt modelId="{D2E1265A-FF65-6F4D-A81B-D2D54F595903}" type="pres">
      <dgm:prSet presAssocID="{71830ABB-2772-1742-88DB-9F2BB63546F2}" presName="rootConnector" presStyleLbl="node2" presStyleIdx="0" presStyleCnt="0"/>
      <dgm:spPr/>
      <dgm:t>
        <a:bodyPr/>
        <a:lstStyle/>
        <a:p>
          <a:endParaRPr lang="en-GB"/>
        </a:p>
      </dgm:t>
    </dgm:pt>
    <dgm:pt modelId="{D935D3A0-F999-C84D-AE3B-282C6802E4B4}" type="pres">
      <dgm:prSet presAssocID="{71830ABB-2772-1742-88DB-9F2BB63546F2}" presName="hierChild4" presStyleCnt="0"/>
      <dgm:spPr/>
    </dgm:pt>
    <dgm:pt modelId="{B14AEBEF-FAF9-F14A-8889-2CCA6CB247F7}" type="pres">
      <dgm:prSet presAssocID="{71830ABB-2772-1742-88DB-9F2BB63546F2}" presName="hierChild5" presStyleCnt="0"/>
      <dgm:spPr/>
    </dgm:pt>
    <dgm:pt modelId="{908DF7CA-93D8-1945-80E9-20AD47816D12}" type="pres">
      <dgm:prSet presAssocID="{C7991BEC-3957-8549-BA47-40F9D6FA9CE5}" presName="Name37" presStyleLbl="parChTrans1D2" presStyleIdx="2" presStyleCnt="4"/>
      <dgm:spPr/>
      <dgm:t>
        <a:bodyPr/>
        <a:lstStyle/>
        <a:p>
          <a:endParaRPr lang="en-GB"/>
        </a:p>
      </dgm:t>
    </dgm:pt>
    <dgm:pt modelId="{917C2D43-748D-6C4D-B83B-AA5D08167961}" type="pres">
      <dgm:prSet presAssocID="{61B13A5F-EA8E-4040-9CFD-2D4D33787D54}" presName="hierRoot2" presStyleCnt="0">
        <dgm:presLayoutVars>
          <dgm:hierBranch val="init"/>
        </dgm:presLayoutVars>
      </dgm:prSet>
      <dgm:spPr/>
    </dgm:pt>
    <dgm:pt modelId="{5F8953EC-4F1C-5548-8B52-8E49988C4621}" type="pres">
      <dgm:prSet presAssocID="{61B13A5F-EA8E-4040-9CFD-2D4D33787D54}" presName="rootComposite" presStyleCnt="0"/>
      <dgm:spPr/>
    </dgm:pt>
    <dgm:pt modelId="{5B181B5F-25EA-0C46-A0EA-2D26FB80A2BC}" type="pres">
      <dgm:prSet presAssocID="{61B13A5F-EA8E-4040-9CFD-2D4D33787D54}" presName="rootText" presStyleLbl="node1" presStyleIdx="2" presStyleCnt="3">
        <dgm:presLayoutVars>
          <dgm:chMax/>
          <dgm:chPref val="3"/>
        </dgm:presLayoutVars>
      </dgm:prSet>
      <dgm:spPr/>
      <dgm:t>
        <a:bodyPr/>
        <a:lstStyle/>
        <a:p>
          <a:endParaRPr lang="en-GB"/>
        </a:p>
      </dgm:t>
    </dgm:pt>
    <dgm:pt modelId="{A1C9E988-06CC-C246-8AA8-F2F8404986BF}" type="pres">
      <dgm:prSet presAssocID="{61B13A5F-EA8E-4040-9CFD-2D4D33787D54}" presName="titleText2" presStyleLbl="fgAcc1" presStyleIdx="2" presStyleCnt="3">
        <dgm:presLayoutVars>
          <dgm:chMax val="0"/>
          <dgm:chPref val="0"/>
        </dgm:presLayoutVars>
      </dgm:prSet>
      <dgm:spPr/>
      <dgm:t>
        <a:bodyPr/>
        <a:lstStyle/>
        <a:p>
          <a:endParaRPr lang="en-GB"/>
        </a:p>
      </dgm:t>
    </dgm:pt>
    <dgm:pt modelId="{0C8F2C5F-3576-5B4F-B95B-6E69854799FB}" type="pres">
      <dgm:prSet presAssocID="{61B13A5F-EA8E-4040-9CFD-2D4D33787D54}" presName="rootConnector" presStyleLbl="node2" presStyleIdx="0" presStyleCnt="0"/>
      <dgm:spPr/>
      <dgm:t>
        <a:bodyPr/>
        <a:lstStyle/>
        <a:p>
          <a:endParaRPr lang="en-GB"/>
        </a:p>
      </dgm:t>
    </dgm:pt>
    <dgm:pt modelId="{BA5311E0-D321-964A-BB68-A7DD446C5C46}" type="pres">
      <dgm:prSet presAssocID="{61B13A5F-EA8E-4040-9CFD-2D4D33787D54}" presName="hierChild4" presStyleCnt="0"/>
      <dgm:spPr/>
    </dgm:pt>
    <dgm:pt modelId="{40A4E083-8609-B643-8530-F481AACB8E52}" type="pres">
      <dgm:prSet presAssocID="{61B13A5F-EA8E-4040-9CFD-2D4D33787D54}" presName="hierChild5" presStyleCnt="0"/>
      <dgm:spPr/>
    </dgm:pt>
    <dgm:pt modelId="{BCE7DF0E-3EBC-C14E-B2B5-4E264DEA3994}" type="pres">
      <dgm:prSet presAssocID="{02454F76-B21F-334B-BEBE-46AC46DF9245}" presName="hierChild3" presStyleCnt="0"/>
      <dgm:spPr/>
    </dgm:pt>
    <dgm:pt modelId="{084369ED-A018-D046-A08E-98ACF4201CBE}" type="pres">
      <dgm:prSet presAssocID="{9658220B-C44E-9048-9CCB-9B820A8A20F4}" presName="Name96" presStyleLbl="parChTrans1D2" presStyleIdx="3" presStyleCnt="4"/>
      <dgm:spPr/>
      <dgm:t>
        <a:bodyPr/>
        <a:lstStyle/>
        <a:p>
          <a:endParaRPr lang="en-GB"/>
        </a:p>
      </dgm:t>
    </dgm:pt>
    <dgm:pt modelId="{B3F9C5A2-E9F1-BA40-ABEA-672880E3F4FA}" type="pres">
      <dgm:prSet presAssocID="{14C9D725-9112-4540-BE79-BD7CE63EEFA7}" presName="hierRoot3" presStyleCnt="0">
        <dgm:presLayoutVars>
          <dgm:hierBranch val="init"/>
        </dgm:presLayoutVars>
      </dgm:prSet>
      <dgm:spPr/>
    </dgm:pt>
    <dgm:pt modelId="{5935D301-9533-8E48-8824-14A26BE7901E}" type="pres">
      <dgm:prSet presAssocID="{14C9D725-9112-4540-BE79-BD7CE63EEFA7}" presName="rootComposite3" presStyleCnt="0"/>
      <dgm:spPr/>
    </dgm:pt>
    <dgm:pt modelId="{7CC91B89-3DEB-1547-A514-814800CF628F}" type="pres">
      <dgm:prSet presAssocID="{14C9D725-9112-4540-BE79-BD7CE63EEFA7}" presName="rootText3" presStyleLbl="asst1" presStyleIdx="0" presStyleCnt="1" custLinFactNeighborX="65465" custLinFactNeighborY="-4169">
        <dgm:presLayoutVars>
          <dgm:chPref val="3"/>
        </dgm:presLayoutVars>
      </dgm:prSet>
      <dgm:spPr/>
      <dgm:t>
        <a:bodyPr/>
        <a:lstStyle/>
        <a:p>
          <a:endParaRPr lang="en-GB"/>
        </a:p>
      </dgm:t>
    </dgm:pt>
    <dgm:pt modelId="{6BBFD4CF-07B2-EB48-BF45-55234A9F6BA3}" type="pres">
      <dgm:prSet presAssocID="{14C9D725-9112-4540-BE79-BD7CE63EEFA7}" presName="titleText3" presStyleLbl="fgAcc2" presStyleIdx="0" presStyleCnt="1" custLinFactNeighborX="75967" custLinFactNeighborY="5706">
        <dgm:presLayoutVars>
          <dgm:chMax val="0"/>
          <dgm:chPref val="0"/>
        </dgm:presLayoutVars>
      </dgm:prSet>
      <dgm:spPr/>
      <dgm:t>
        <a:bodyPr/>
        <a:lstStyle/>
        <a:p>
          <a:endParaRPr lang="en-GB"/>
        </a:p>
      </dgm:t>
    </dgm:pt>
    <dgm:pt modelId="{DA1657C7-97CE-8B4C-B7AB-0FBD50154474}" type="pres">
      <dgm:prSet presAssocID="{14C9D725-9112-4540-BE79-BD7CE63EEFA7}" presName="rootConnector3" presStyleLbl="asst1" presStyleIdx="0" presStyleCnt="1"/>
      <dgm:spPr/>
      <dgm:t>
        <a:bodyPr/>
        <a:lstStyle/>
        <a:p>
          <a:endParaRPr lang="en-GB"/>
        </a:p>
      </dgm:t>
    </dgm:pt>
    <dgm:pt modelId="{1F935AF7-69B4-1044-991D-71C7C4BD9990}" type="pres">
      <dgm:prSet presAssocID="{14C9D725-9112-4540-BE79-BD7CE63EEFA7}" presName="hierChild6" presStyleCnt="0"/>
      <dgm:spPr/>
    </dgm:pt>
    <dgm:pt modelId="{CDF4A83A-8E3F-B440-AA56-8AE69E0C44E1}" type="pres">
      <dgm:prSet presAssocID="{14C9D725-9112-4540-BE79-BD7CE63EEFA7}" presName="hierChild7" presStyleCnt="0"/>
      <dgm:spPr/>
    </dgm:pt>
  </dgm:ptLst>
  <dgm:cxnLst>
    <dgm:cxn modelId="{5E70D0F4-9C76-4954-AFEF-E7602E5016A4}" type="presOf" srcId="{88F3BFA6-15A6-B74B-A8A0-6630446AC883}" destId="{6BA4104C-A0D3-5A46-813B-05001D936B74}" srcOrd="0" destOrd="0" presId="urn:microsoft.com/office/officeart/2008/layout/NameandTitleOrganizationalChart"/>
    <dgm:cxn modelId="{AA3AB490-247B-46B9-B015-F6FF44DAD4BB}" type="presOf" srcId="{14C9D725-9112-4540-BE79-BD7CE63EEFA7}" destId="{DA1657C7-97CE-8B4C-B7AB-0FBD50154474}" srcOrd="1" destOrd="0" presId="urn:microsoft.com/office/officeart/2008/layout/NameandTitleOrganizationalChart"/>
    <dgm:cxn modelId="{42F2AFB1-1D7B-1E48-A0B9-88746F52321D}" srcId="{02454F76-B21F-334B-BEBE-46AC46DF9245}" destId="{3A25EFA2-7D14-FC4A-8186-3679C9F2DD76}" srcOrd="1" destOrd="0" parTransId="{2CCE15D6-D0CB-9F4B-9011-2EE9DDBDC703}" sibTransId="{84911C2D-12BB-F346-9C61-A930D9473632}"/>
    <dgm:cxn modelId="{21A37169-945A-44C1-9EEA-3B0CE5138902}" type="presOf" srcId="{71830ABB-2772-1742-88DB-9F2BB63546F2}" destId="{0930F47B-1915-424C-A865-749CF2A6CAD7}" srcOrd="0" destOrd="0" presId="urn:microsoft.com/office/officeart/2008/layout/NameandTitleOrganizationalChart"/>
    <dgm:cxn modelId="{E904A54A-8B67-AE46-B62C-765A29E3F47C}" srcId="{CC00A4BC-0FF3-CF44-8DDD-BC8F15A83D86}" destId="{02454F76-B21F-334B-BEBE-46AC46DF9245}" srcOrd="0" destOrd="0" parTransId="{55C2193B-0101-5D44-914E-F907BB6151A7}" sibTransId="{88F3BFA6-15A6-B74B-A8A0-6630446AC883}"/>
    <dgm:cxn modelId="{AAE345D7-7190-4772-A979-4E2279468006}" type="presOf" srcId="{61B13A5F-EA8E-4040-9CFD-2D4D33787D54}" destId="{5B181B5F-25EA-0C46-A0EA-2D26FB80A2BC}" srcOrd="0" destOrd="0" presId="urn:microsoft.com/office/officeart/2008/layout/NameandTitleOrganizationalChart"/>
    <dgm:cxn modelId="{944CE11C-1EE7-4228-8E75-CBAB4705F74E}" type="presOf" srcId="{2CCE15D6-D0CB-9F4B-9011-2EE9DDBDC703}" destId="{E1722A1E-D6F3-084A-AEAA-8FDDCC598B5C}" srcOrd="0" destOrd="0" presId="urn:microsoft.com/office/officeart/2008/layout/NameandTitleOrganizationalChart"/>
    <dgm:cxn modelId="{AA4E0B86-6350-4699-91F0-360321DBBFCB}" type="presOf" srcId="{C7991BEC-3957-8549-BA47-40F9D6FA9CE5}" destId="{908DF7CA-93D8-1945-80E9-20AD47816D12}" srcOrd="0" destOrd="0" presId="urn:microsoft.com/office/officeart/2008/layout/NameandTitleOrganizationalChart"/>
    <dgm:cxn modelId="{672E59C3-6633-42EA-81D0-A6F273903D3B}" type="presOf" srcId="{3A25EFA2-7D14-FC4A-8186-3679C9F2DD76}" destId="{344F74CC-20F9-AA47-9EAD-EF28E2F20D6C}" srcOrd="1" destOrd="0" presId="urn:microsoft.com/office/officeart/2008/layout/NameandTitleOrganizationalChart"/>
    <dgm:cxn modelId="{F5C8AE83-1E38-4742-A6D9-7384BE808FAB}" srcId="{02454F76-B21F-334B-BEBE-46AC46DF9245}" destId="{71830ABB-2772-1742-88DB-9F2BB63546F2}" srcOrd="2" destOrd="0" parTransId="{2FF44A4B-2026-2A4A-988F-F845394CBFBA}" sibTransId="{4AFF8EFF-2DAA-8C4E-AE52-909F621AB51C}"/>
    <dgm:cxn modelId="{E9B2F640-9844-4D7F-80D2-2A5BDCB843A0}" type="presOf" srcId="{61B13A5F-EA8E-4040-9CFD-2D4D33787D54}" destId="{0C8F2C5F-3576-5B4F-B95B-6E69854799FB}" srcOrd="1" destOrd="0" presId="urn:microsoft.com/office/officeart/2008/layout/NameandTitleOrganizationalChart"/>
    <dgm:cxn modelId="{9AEFB1A7-2D00-424A-BA91-447FD1193D32}" srcId="{02454F76-B21F-334B-BEBE-46AC46DF9245}" destId="{61B13A5F-EA8E-4040-9CFD-2D4D33787D54}" srcOrd="3" destOrd="0" parTransId="{C7991BEC-3957-8549-BA47-40F9D6FA9CE5}" sibTransId="{E37F5728-651F-9C49-BAAE-276D9DD88704}"/>
    <dgm:cxn modelId="{91CE958B-EC3B-430F-B257-000E022A1334}" type="presOf" srcId="{4AFF8EFF-2DAA-8C4E-AE52-909F621AB51C}" destId="{C35848EA-A75B-2F4F-9162-9D8BE2DF3976}" srcOrd="0" destOrd="0" presId="urn:microsoft.com/office/officeart/2008/layout/NameandTitleOrganizationalChart"/>
    <dgm:cxn modelId="{7B3BE091-AA51-4A14-AF43-2CB1699CA687}" type="presOf" srcId="{3A25EFA2-7D14-FC4A-8186-3679C9F2DD76}" destId="{1958371F-60F5-1A4F-92B9-0A05EF0FB0E2}" srcOrd="0" destOrd="0" presId="urn:microsoft.com/office/officeart/2008/layout/NameandTitleOrganizationalChart"/>
    <dgm:cxn modelId="{1432B935-6884-4AAD-B9E2-C6DEFC64B104}" type="presOf" srcId="{2FF44A4B-2026-2A4A-988F-F845394CBFBA}" destId="{46BCC95D-6B83-BE4A-B302-74411F932755}" srcOrd="0" destOrd="0" presId="urn:microsoft.com/office/officeart/2008/layout/NameandTitleOrganizationalChart"/>
    <dgm:cxn modelId="{447F8C6E-8A21-4AED-9E02-9396518C9EFC}" type="presOf" srcId="{02454F76-B21F-334B-BEBE-46AC46DF9245}" destId="{EB0EB28F-6445-034F-8468-BDC6CAA5355E}" srcOrd="0" destOrd="0" presId="urn:microsoft.com/office/officeart/2008/layout/NameandTitleOrganizationalChart"/>
    <dgm:cxn modelId="{245D30CA-923A-4F4B-A643-945B43F44C86}" type="presOf" srcId="{02454F76-B21F-334B-BEBE-46AC46DF9245}" destId="{F7DCACDC-E57E-D445-AF96-29CF514044FD}" srcOrd="1" destOrd="0" presId="urn:microsoft.com/office/officeart/2008/layout/NameandTitleOrganizationalChart"/>
    <dgm:cxn modelId="{85E06AA8-204C-4F4A-BFF3-69D89800FE07}" type="presOf" srcId="{84911C2D-12BB-F346-9C61-A930D9473632}" destId="{55F3C4B2-E687-FF4A-B527-38342D319F2D}" srcOrd="0" destOrd="0" presId="urn:microsoft.com/office/officeart/2008/layout/NameandTitleOrganizationalChart"/>
    <dgm:cxn modelId="{F12C135B-FAEE-4FF5-A0FF-F0FA6E804EEE}" type="presOf" srcId="{71830ABB-2772-1742-88DB-9F2BB63546F2}" destId="{D2E1265A-FF65-6F4D-A81B-D2D54F595903}" srcOrd="1" destOrd="0" presId="urn:microsoft.com/office/officeart/2008/layout/NameandTitleOrganizationalChart"/>
    <dgm:cxn modelId="{0389FC78-9D5C-4890-8B1D-F50FFCF3726D}" type="presOf" srcId="{E37F5728-651F-9C49-BAAE-276D9DD88704}" destId="{A1C9E988-06CC-C246-8AA8-F2F8404986BF}" srcOrd="0" destOrd="0" presId="urn:microsoft.com/office/officeart/2008/layout/NameandTitleOrganizationalChart"/>
    <dgm:cxn modelId="{467C9D7F-9CDC-7C4C-917D-9214AA8B95AF}" srcId="{02454F76-B21F-334B-BEBE-46AC46DF9245}" destId="{14C9D725-9112-4540-BE79-BD7CE63EEFA7}" srcOrd="0" destOrd="0" parTransId="{9658220B-C44E-9048-9CCB-9B820A8A20F4}" sibTransId="{645BA9BC-EE17-634D-8833-2B70C5A382D8}"/>
    <dgm:cxn modelId="{22B73363-4886-44BB-89C1-D68F69D36740}" type="presOf" srcId="{CC00A4BC-0FF3-CF44-8DDD-BC8F15A83D86}" destId="{8196D79E-A04C-534F-AD28-987FBEF47EAA}" srcOrd="0" destOrd="0" presId="urn:microsoft.com/office/officeart/2008/layout/NameandTitleOrganizationalChart"/>
    <dgm:cxn modelId="{C437E2C5-FED8-430A-BB40-B9FAE653813B}" type="presOf" srcId="{9658220B-C44E-9048-9CCB-9B820A8A20F4}" destId="{084369ED-A018-D046-A08E-98ACF4201CBE}" srcOrd="0" destOrd="0" presId="urn:microsoft.com/office/officeart/2008/layout/NameandTitleOrganizationalChart"/>
    <dgm:cxn modelId="{02BF79BD-FDB8-4490-B70C-D6A88DBD4B60}" type="presOf" srcId="{645BA9BC-EE17-634D-8833-2B70C5A382D8}" destId="{6BBFD4CF-07B2-EB48-BF45-55234A9F6BA3}" srcOrd="0" destOrd="0" presId="urn:microsoft.com/office/officeart/2008/layout/NameandTitleOrganizationalChart"/>
    <dgm:cxn modelId="{CC8DD34C-E094-450B-8C30-14F77745D619}" type="presOf" srcId="{14C9D725-9112-4540-BE79-BD7CE63EEFA7}" destId="{7CC91B89-3DEB-1547-A514-814800CF628F}" srcOrd="0" destOrd="0" presId="urn:microsoft.com/office/officeart/2008/layout/NameandTitleOrganizationalChart"/>
    <dgm:cxn modelId="{6D4C8021-4DE8-43D8-8594-B7542F6E04D7}" type="presParOf" srcId="{8196D79E-A04C-534F-AD28-987FBEF47EAA}" destId="{A0452554-0A5C-2A4C-9096-E01DC79287D4}" srcOrd="0" destOrd="0" presId="urn:microsoft.com/office/officeart/2008/layout/NameandTitleOrganizationalChart"/>
    <dgm:cxn modelId="{36D8113B-F7DB-4D7B-B0C0-29F602AFAEDB}" type="presParOf" srcId="{A0452554-0A5C-2A4C-9096-E01DC79287D4}" destId="{70B0FDF4-592C-3D46-B294-8CB6F3E1CE4C}" srcOrd="0" destOrd="0" presId="urn:microsoft.com/office/officeart/2008/layout/NameandTitleOrganizationalChart"/>
    <dgm:cxn modelId="{EE59755E-1F91-4AD3-976F-E1177B26A09B}" type="presParOf" srcId="{70B0FDF4-592C-3D46-B294-8CB6F3E1CE4C}" destId="{EB0EB28F-6445-034F-8468-BDC6CAA5355E}" srcOrd="0" destOrd="0" presId="urn:microsoft.com/office/officeart/2008/layout/NameandTitleOrganizationalChart"/>
    <dgm:cxn modelId="{09D48788-7155-42D1-A167-0AF30C3872EF}" type="presParOf" srcId="{70B0FDF4-592C-3D46-B294-8CB6F3E1CE4C}" destId="{6BA4104C-A0D3-5A46-813B-05001D936B74}" srcOrd="1" destOrd="0" presId="urn:microsoft.com/office/officeart/2008/layout/NameandTitleOrganizationalChart"/>
    <dgm:cxn modelId="{2FE06F24-1251-4B1A-BAA4-7C8BBF20B358}" type="presParOf" srcId="{70B0FDF4-592C-3D46-B294-8CB6F3E1CE4C}" destId="{F7DCACDC-E57E-D445-AF96-29CF514044FD}" srcOrd="2" destOrd="0" presId="urn:microsoft.com/office/officeart/2008/layout/NameandTitleOrganizationalChart"/>
    <dgm:cxn modelId="{25A9D25F-4938-4D15-8DBE-33F7A763656B}" type="presParOf" srcId="{A0452554-0A5C-2A4C-9096-E01DC79287D4}" destId="{E28B31DB-5FC9-8043-9F2C-F183F25B86B4}" srcOrd="1" destOrd="0" presId="urn:microsoft.com/office/officeart/2008/layout/NameandTitleOrganizationalChart"/>
    <dgm:cxn modelId="{5767A1CB-4855-462E-8728-C11EE4B1C9A8}" type="presParOf" srcId="{E28B31DB-5FC9-8043-9F2C-F183F25B86B4}" destId="{E1722A1E-D6F3-084A-AEAA-8FDDCC598B5C}" srcOrd="0" destOrd="0" presId="urn:microsoft.com/office/officeart/2008/layout/NameandTitleOrganizationalChart"/>
    <dgm:cxn modelId="{D3D1580C-94ED-4BED-A924-AE9B972C42CF}" type="presParOf" srcId="{E28B31DB-5FC9-8043-9F2C-F183F25B86B4}" destId="{D4CB9DAB-0104-EE4B-A605-081A6A4EDF51}" srcOrd="1" destOrd="0" presId="urn:microsoft.com/office/officeart/2008/layout/NameandTitleOrganizationalChart"/>
    <dgm:cxn modelId="{09CB5651-2C5E-4840-A94B-95F5071D887E}" type="presParOf" srcId="{D4CB9DAB-0104-EE4B-A605-081A6A4EDF51}" destId="{08C0C743-4341-274E-A4CD-7AC09068DFCB}" srcOrd="0" destOrd="0" presId="urn:microsoft.com/office/officeart/2008/layout/NameandTitleOrganizationalChart"/>
    <dgm:cxn modelId="{FE9CBACF-6910-416A-AA87-EC6D12CE375C}" type="presParOf" srcId="{08C0C743-4341-274E-A4CD-7AC09068DFCB}" destId="{1958371F-60F5-1A4F-92B9-0A05EF0FB0E2}" srcOrd="0" destOrd="0" presId="urn:microsoft.com/office/officeart/2008/layout/NameandTitleOrganizationalChart"/>
    <dgm:cxn modelId="{790889E0-2AF5-48F3-BF7D-2D6FD71BE907}" type="presParOf" srcId="{08C0C743-4341-274E-A4CD-7AC09068DFCB}" destId="{55F3C4B2-E687-FF4A-B527-38342D319F2D}" srcOrd="1" destOrd="0" presId="urn:microsoft.com/office/officeart/2008/layout/NameandTitleOrganizationalChart"/>
    <dgm:cxn modelId="{A872D112-BD42-4B70-AE3A-66416CF29DD9}" type="presParOf" srcId="{08C0C743-4341-274E-A4CD-7AC09068DFCB}" destId="{344F74CC-20F9-AA47-9EAD-EF28E2F20D6C}" srcOrd="2" destOrd="0" presId="urn:microsoft.com/office/officeart/2008/layout/NameandTitleOrganizationalChart"/>
    <dgm:cxn modelId="{7E5EED9C-0C6D-4A57-849D-A40A51F48016}" type="presParOf" srcId="{D4CB9DAB-0104-EE4B-A605-081A6A4EDF51}" destId="{C2FE8920-85A5-3F44-8AE1-88B0D3CC1757}" srcOrd="1" destOrd="0" presId="urn:microsoft.com/office/officeart/2008/layout/NameandTitleOrganizationalChart"/>
    <dgm:cxn modelId="{52CF80D2-4F2D-4AD9-B88E-3AA9FB940E28}" type="presParOf" srcId="{D4CB9DAB-0104-EE4B-A605-081A6A4EDF51}" destId="{7549E942-E822-7E45-9456-9AAE663F02C0}" srcOrd="2" destOrd="0" presId="urn:microsoft.com/office/officeart/2008/layout/NameandTitleOrganizationalChart"/>
    <dgm:cxn modelId="{AAF2BA12-81BF-4654-8AF3-C6AE78961442}" type="presParOf" srcId="{E28B31DB-5FC9-8043-9F2C-F183F25B86B4}" destId="{46BCC95D-6B83-BE4A-B302-74411F932755}" srcOrd="2" destOrd="0" presId="urn:microsoft.com/office/officeart/2008/layout/NameandTitleOrganizationalChart"/>
    <dgm:cxn modelId="{F67C1FD2-9E5B-4662-B142-2D8BB63D6C33}" type="presParOf" srcId="{E28B31DB-5FC9-8043-9F2C-F183F25B86B4}" destId="{D198F067-4714-E343-9536-696A38A2CB64}" srcOrd="3" destOrd="0" presId="urn:microsoft.com/office/officeart/2008/layout/NameandTitleOrganizationalChart"/>
    <dgm:cxn modelId="{EB43FBA8-DF78-465E-AC15-6E6B386D491A}" type="presParOf" srcId="{D198F067-4714-E343-9536-696A38A2CB64}" destId="{9DB40CFF-14AF-5845-9F67-2A1F25D9A75B}" srcOrd="0" destOrd="0" presId="urn:microsoft.com/office/officeart/2008/layout/NameandTitleOrganizationalChart"/>
    <dgm:cxn modelId="{98B5D6A7-7810-4087-9D9D-32B5A202B592}" type="presParOf" srcId="{9DB40CFF-14AF-5845-9F67-2A1F25D9A75B}" destId="{0930F47B-1915-424C-A865-749CF2A6CAD7}" srcOrd="0" destOrd="0" presId="urn:microsoft.com/office/officeart/2008/layout/NameandTitleOrganizationalChart"/>
    <dgm:cxn modelId="{19CBC339-9718-4FE4-BF4D-754B28F058F3}" type="presParOf" srcId="{9DB40CFF-14AF-5845-9F67-2A1F25D9A75B}" destId="{C35848EA-A75B-2F4F-9162-9D8BE2DF3976}" srcOrd="1" destOrd="0" presId="urn:microsoft.com/office/officeart/2008/layout/NameandTitleOrganizationalChart"/>
    <dgm:cxn modelId="{20F922BA-69D0-4359-A366-F8E50A4F01AE}" type="presParOf" srcId="{9DB40CFF-14AF-5845-9F67-2A1F25D9A75B}" destId="{D2E1265A-FF65-6F4D-A81B-D2D54F595903}" srcOrd="2" destOrd="0" presId="urn:microsoft.com/office/officeart/2008/layout/NameandTitleOrganizationalChart"/>
    <dgm:cxn modelId="{C720B2D9-52A7-451F-800C-A678DB3C6F03}" type="presParOf" srcId="{D198F067-4714-E343-9536-696A38A2CB64}" destId="{D935D3A0-F999-C84D-AE3B-282C6802E4B4}" srcOrd="1" destOrd="0" presId="urn:microsoft.com/office/officeart/2008/layout/NameandTitleOrganizationalChart"/>
    <dgm:cxn modelId="{F657819F-5C2F-43BD-B117-C55C5FE83BDB}" type="presParOf" srcId="{D198F067-4714-E343-9536-696A38A2CB64}" destId="{B14AEBEF-FAF9-F14A-8889-2CCA6CB247F7}" srcOrd="2" destOrd="0" presId="urn:microsoft.com/office/officeart/2008/layout/NameandTitleOrganizationalChart"/>
    <dgm:cxn modelId="{0777C711-A3AB-4D61-AA56-6598DF9F94BD}" type="presParOf" srcId="{E28B31DB-5FC9-8043-9F2C-F183F25B86B4}" destId="{908DF7CA-93D8-1945-80E9-20AD47816D12}" srcOrd="4" destOrd="0" presId="urn:microsoft.com/office/officeart/2008/layout/NameandTitleOrganizationalChart"/>
    <dgm:cxn modelId="{33E871F4-0F8D-459D-B4AB-08DAC1508008}" type="presParOf" srcId="{E28B31DB-5FC9-8043-9F2C-F183F25B86B4}" destId="{917C2D43-748D-6C4D-B83B-AA5D08167961}" srcOrd="5" destOrd="0" presId="urn:microsoft.com/office/officeart/2008/layout/NameandTitleOrganizationalChart"/>
    <dgm:cxn modelId="{E36E1540-C0C6-428C-B811-759DC65F12D4}" type="presParOf" srcId="{917C2D43-748D-6C4D-B83B-AA5D08167961}" destId="{5F8953EC-4F1C-5548-8B52-8E49988C4621}" srcOrd="0" destOrd="0" presId="urn:microsoft.com/office/officeart/2008/layout/NameandTitleOrganizationalChart"/>
    <dgm:cxn modelId="{37602569-703B-418E-8997-C37D09E76708}" type="presParOf" srcId="{5F8953EC-4F1C-5548-8B52-8E49988C4621}" destId="{5B181B5F-25EA-0C46-A0EA-2D26FB80A2BC}" srcOrd="0" destOrd="0" presId="urn:microsoft.com/office/officeart/2008/layout/NameandTitleOrganizationalChart"/>
    <dgm:cxn modelId="{7424D8AE-A654-4E8B-A8B7-E28DE26048D7}" type="presParOf" srcId="{5F8953EC-4F1C-5548-8B52-8E49988C4621}" destId="{A1C9E988-06CC-C246-8AA8-F2F8404986BF}" srcOrd="1" destOrd="0" presId="urn:microsoft.com/office/officeart/2008/layout/NameandTitleOrganizationalChart"/>
    <dgm:cxn modelId="{87EB8D85-7FB2-45EE-BFE4-2CDFB1FBAE12}" type="presParOf" srcId="{5F8953EC-4F1C-5548-8B52-8E49988C4621}" destId="{0C8F2C5F-3576-5B4F-B95B-6E69854799FB}" srcOrd="2" destOrd="0" presId="urn:microsoft.com/office/officeart/2008/layout/NameandTitleOrganizationalChart"/>
    <dgm:cxn modelId="{31B157E0-51D6-471A-839D-62CF310324E2}" type="presParOf" srcId="{917C2D43-748D-6C4D-B83B-AA5D08167961}" destId="{BA5311E0-D321-964A-BB68-A7DD446C5C46}" srcOrd="1" destOrd="0" presId="urn:microsoft.com/office/officeart/2008/layout/NameandTitleOrganizationalChart"/>
    <dgm:cxn modelId="{0F792278-DB54-4097-9656-AEFA1403E38C}" type="presParOf" srcId="{917C2D43-748D-6C4D-B83B-AA5D08167961}" destId="{40A4E083-8609-B643-8530-F481AACB8E52}" srcOrd="2" destOrd="0" presId="urn:microsoft.com/office/officeart/2008/layout/NameandTitleOrganizationalChart"/>
    <dgm:cxn modelId="{8F18E9E7-FD65-4478-845A-EB82BBDB043B}" type="presParOf" srcId="{A0452554-0A5C-2A4C-9096-E01DC79287D4}" destId="{BCE7DF0E-3EBC-C14E-B2B5-4E264DEA3994}" srcOrd="2" destOrd="0" presId="urn:microsoft.com/office/officeart/2008/layout/NameandTitleOrganizationalChart"/>
    <dgm:cxn modelId="{B55B6FBC-89E0-4374-9A7C-5E43FF646C45}" type="presParOf" srcId="{BCE7DF0E-3EBC-C14E-B2B5-4E264DEA3994}" destId="{084369ED-A018-D046-A08E-98ACF4201CBE}" srcOrd="0" destOrd="0" presId="urn:microsoft.com/office/officeart/2008/layout/NameandTitleOrganizationalChart"/>
    <dgm:cxn modelId="{73D52305-FDBA-489B-AEF6-0AC923E177D4}" type="presParOf" srcId="{BCE7DF0E-3EBC-C14E-B2B5-4E264DEA3994}" destId="{B3F9C5A2-E9F1-BA40-ABEA-672880E3F4FA}" srcOrd="1" destOrd="0" presId="urn:microsoft.com/office/officeart/2008/layout/NameandTitleOrganizationalChart"/>
    <dgm:cxn modelId="{49DDC790-E30D-4158-894C-3DA51B4ADB26}" type="presParOf" srcId="{B3F9C5A2-E9F1-BA40-ABEA-672880E3F4FA}" destId="{5935D301-9533-8E48-8824-14A26BE7901E}" srcOrd="0" destOrd="0" presId="urn:microsoft.com/office/officeart/2008/layout/NameandTitleOrganizationalChart"/>
    <dgm:cxn modelId="{EAB7CAF9-1D5B-433F-ADB6-3087F8916A2A}" type="presParOf" srcId="{5935D301-9533-8E48-8824-14A26BE7901E}" destId="{7CC91B89-3DEB-1547-A514-814800CF628F}" srcOrd="0" destOrd="0" presId="urn:microsoft.com/office/officeart/2008/layout/NameandTitleOrganizationalChart"/>
    <dgm:cxn modelId="{A4EED38E-428A-4FB2-B7EE-5BBA721B6EA4}" type="presParOf" srcId="{5935D301-9533-8E48-8824-14A26BE7901E}" destId="{6BBFD4CF-07B2-EB48-BF45-55234A9F6BA3}" srcOrd="1" destOrd="0" presId="urn:microsoft.com/office/officeart/2008/layout/NameandTitleOrganizationalChart"/>
    <dgm:cxn modelId="{8CF443C9-3B58-4AB3-9BB9-D0827A2B0D8D}" type="presParOf" srcId="{5935D301-9533-8E48-8824-14A26BE7901E}" destId="{DA1657C7-97CE-8B4C-B7AB-0FBD50154474}" srcOrd="2" destOrd="0" presId="urn:microsoft.com/office/officeart/2008/layout/NameandTitleOrganizationalChart"/>
    <dgm:cxn modelId="{6C129700-D1DB-4F91-BA03-3E8A1D5D73AE}" type="presParOf" srcId="{B3F9C5A2-E9F1-BA40-ABEA-672880E3F4FA}" destId="{1F935AF7-69B4-1044-991D-71C7C4BD9990}" srcOrd="1" destOrd="0" presId="urn:microsoft.com/office/officeart/2008/layout/NameandTitleOrganizationalChart"/>
    <dgm:cxn modelId="{2A2A1AD4-DBC6-44E9-A3C7-B7B6B2712228}" type="presParOf" srcId="{B3F9C5A2-E9F1-BA40-ABEA-672880E3F4FA}" destId="{CDF4A83A-8E3F-B440-AA56-8AE69E0C44E1}" srcOrd="2" destOrd="0" presId="urn:microsoft.com/office/officeart/2008/layout/NameandTitleOrganizationalChar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FB16A80-7663-4483-9EA0-1BC25459B605}"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68A4264F-1A62-438F-9C45-AC2259FDAE8F}">
      <dgm:prSet phldrT="[Text]"/>
      <dgm:spPr/>
      <dgm:t>
        <a:bodyPr/>
        <a:lstStyle/>
        <a:p>
          <a:r>
            <a:rPr lang="en-US" dirty="0" smtClean="0"/>
            <a:t>Visit</a:t>
          </a:r>
          <a:endParaRPr lang="en-GB" dirty="0"/>
        </a:p>
      </dgm:t>
    </dgm:pt>
    <dgm:pt modelId="{EB272187-4F98-482C-8A54-98CF94D973F2}" type="parTrans" cxnId="{7AE48D31-DE26-4872-B1E0-1BC982B0085A}">
      <dgm:prSet/>
      <dgm:spPr/>
      <dgm:t>
        <a:bodyPr/>
        <a:lstStyle/>
        <a:p>
          <a:endParaRPr lang="en-GB"/>
        </a:p>
      </dgm:t>
    </dgm:pt>
    <dgm:pt modelId="{EE692CCD-3EDA-4C88-B58C-68D54AEFAF2F}" type="sibTrans" cxnId="{7AE48D31-DE26-4872-B1E0-1BC982B0085A}">
      <dgm:prSet/>
      <dgm:spPr/>
      <dgm:t>
        <a:bodyPr/>
        <a:lstStyle/>
        <a:p>
          <a:endParaRPr lang="en-GB"/>
        </a:p>
      </dgm:t>
    </dgm:pt>
    <dgm:pt modelId="{9023CC02-4476-493C-BAF9-F93F8A9708FE}">
      <dgm:prSet phldrT="[Text]" custT="1"/>
      <dgm:spPr/>
      <dgm:t>
        <a:bodyPr/>
        <a:lstStyle/>
        <a:p>
          <a:endParaRPr lang="en-GB" sz="1000" dirty="0" smtClean="0"/>
        </a:p>
        <a:p>
          <a:r>
            <a:rPr lang="en-GB" sz="1800" b="0" dirty="0" smtClean="0"/>
            <a:t>You do not have to take part in Joint Assessment Visits. However, they provide a</a:t>
          </a:r>
        </a:p>
        <a:p>
          <a:r>
            <a:rPr lang="en-GB" sz="1800" b="0" dirty="0" smtClean="0"/>
            <a:t>multitude of benefits for the child, family and all professionals involved</a:t>
          </a:r>
          <a:r>
            <a:rPr lang="en-GB" sz="1000" dirty="0" smtClean="0"/>
            <a:t>. </a:t>
          </a:r>
          <a:endParaRPr lang="en-GB" sz="1000" dirty="0"/>
        </a:p>
      </dgm:t>
    </dgm:pt>
    <dgm:pt modelId="{CEFB6CF0-5647-44A1-B5F3-7570C575ADFA}" type="parTrans" cxnId="{319BE0E7-51C1-4417-8688-CB1392091975}">
      <dgm:prSet/>
      <dgm:spPr/>
      <dgm:t>
        <a:bodyPr/>
        <a:lstStyle/>
        <a:p>
          <a:endParaRPr lang="en-GB"/>
        </a:p>
      </dgm:t>
    </dgm:pt>
    <dgm:pt modelId="{4BACDD54-C208-4D36-BA0C-773030AF9913}" type="sibTrans" cxnId="{319BE0E7-51C1-4417-8688-CB1392091975}">
      <dgm:prSet/>
      <dgm:spPr/>
      <dgm:t>
        <a:bodyPr/>
        <a:lstStyle/>
        <a:p>
          <a:endParaRPr lang="en-GB"/>
        </a:p>
      </dgm:t>
    </dgm:pt>
    <dgm:pt modelId="{6C40B5BF-024D-445D-927A-0A1BE277B69A}">
      <dgm:prSet phldrT="[Text]" custT="1"/>
      <dgm:spPr/>
      <dgm:t>
        <a:bodyPr/>
        <a:lstStyle/>
        <a:p>
          <a:endParaRPr lang="en-GB" sz="1800" dirty="0" smtClean="0"/>
        </a:p>
        <a:p>
          <a:r>
            <a:rPr lang="en-GB" sz="1800" dirty="0" smtClean="0"/>
            <a:t>Let the social worker know your concerns about taking</a:t>
          </a:r>
        </a:p>
        <a:p>
          <a:r>
            <a:rPr lang="en-GB" sz="1800" dirty="0" smtClean="0"/>
            <a:t>part and come to a joint decision.</a:t>
          </a:r>
          <a:endParaRPr lang="en-GB" sz="1800" dirty="0"/>
        </a:p>
      </dgm:t>
    </dgm:pt>
    <dgm:pt modelId="{F0BDFC91-8861-490B-A28D-40F5D6B94F31}" type="parTrans" cxnId="{56800051-FFD9-4B5C-A242-3EB91C784A3C}">
      <dgm:prSet/>
      <dgm:spPr/>
      <dgm:t>
        <a:bodyPr/>
        <a:lstStyle/>
        <a:p>
          <a:endParaRPr lang="en-GB"/>
        </a:p>
      </dgm:t>
    </dgm:pt>
    <dgm:pt modelId="{D2BF608F-18EE-4E9C-BB99-B64B9A152EE3}" type="sibTrans" cxnId="{56800051-FFD9-4B5C-A242-3EB91C784A3C}">
      <dgm:prSet/>
      <dgm:spPr/>
      <dgm:t>
        <a:bodyPr/>
        <a:lstStyle/>
        <a:p>
          <a:endParaRPr lang="en-GB"/>
        </a:p>
      </dgm:t>
    </dgm:pt>
    <dgm:pt modelId="{A7A4C0E1-A854-4B80-9896-6E36081F39A0}">
      <dgm:prSet phldrT="[Text]" custT="1"/>
      <dgm:spPr/>
      <dgm:t>
        <a:bodyPr/>
        <a:lstStyle/>
        <a:p>
          <a:r>
            <a:rPr lang="en-GB" sz="1800" dirty="0" smtClean="0"/>
            <a:t>Don’t worry if you cannot attend the first assessment visit.</a:t>
          </a:r>
          <a:endParaRPr lang="en-GB" sz="1800" dirty="0"/>
        </a:p>
      </dgm:t>
    </dgm:pt>
    <dgm:pt modelId="{166CFA77-1818-4298-A9CF-9B41E12C703A}" type="parTrans" cxnId="{11EC1302-0DEA-4F56-A08D-0A03878DF996}">
      <dgm:prSet/>
      <dgm:spPr/>
      <dgm:t>
        <a:bodyPr/>
        <a:lstStyle/>
        <a:p>
          <a:endParaRPr lang="en-GB"/>
        </a:p>
      </dgm:t>
    </dgm:pt>
    <dgm:pt modelId="{B01EE5BC-4D9A-4ED5-B7D1-9C3CA66E400D}" type="sibTrans" cxnId="{11EC1302-0DEA-4F56-A08D-0A03878DF996}">
      <dgm:prSet/>
      <dgm:spPr/>
      <dgm:t>
        <a:bodyPr/>
        <a:lstStyle/>
        <a:p>
          <a:endParaRPr lang="en-GB"/>
        </a:p>
      </dgm:t>
    </dgm:pt>
    <dgm:pt modelId="{981E6068-BC25-4413-BC27-821E028BCE73}">
      <dgm:prSet phldrT="[Text]" custT="1"/>
      <dgm:spPr/>
      <dgm:t>
        <a:bodyPr/>
        <a:lstStyle/>
        <a:p>
          <a:r>
            <a:rPr lang="en-GB" sz="2000" dirty="0" smtClean="0"/>
            <a:t>Plan the visit and debrief.</a:t>
          </a:r>
          <a:endParaRPr lang="en-GB" sz="2000" dirty="0"/>
        </a:p>
      </dgm:t>
    </dgm:pt>
    <dgm:pt modelId="{28E46BE7-8A97-42CC-89AD-38D872037741}" type="parTrans" cxnId="{3C8FE135-7DF9-4E42-B0D7-C7305AE9798A}">
      <dgm:prSet/>
      <dgm:spPr/>
      <dgm:t>
        <a:bodyPr/>
        <a:lstStyle/>
        <a:p>
          <a:endParaRPr lang="en-GB"/>
        </a:p>
      </dgm:t>
    </dgm:pt>
    <dgm:pt modelId="{0D2D9D31-90A4-45D2-BD7D-910A707B53A0}" type="sibTrans" cxnId="{3C8FE135-7DF9-4E42-B0D7-C7305AE9798A}">
      <dgm:prSet/>
      <dgm:spPr/>
      <dgm:t>
        <a:bodyPr/>
        <a:lstStyle/>
        <a:p>
          <a:endParaRPr lang="en-GB"/>
        </a:p>
      </dgm:t>
    </dgm:pt>
    <dgm:pt modelId="{5A0D88ED-F76A-4E0B-A0E4-8D9F4F63B432}" type="pres">
      <dgm:prSet presAssocID="{3FB16A80-7663-4483-9EA0-1BC25459B605}" presName="diagram" presStyleCnt="0">
        <dgm:presLayoutVars>
          <dgm:chMax val="1"/>
          <dgm:dir/>
          <dgm:animLvl val="ctr"/>
          <dgm:resizeHandles val="exact"/>
        </dgm:presLayoutVars>
      </dgm:prSet>
      <dgm:spPr/>
      <dgm:t>
        <a:bodyPr/>
        <a:lstStyle/>
        <a:p>
          <a:endParaRPr lang="en-GB"/>
        </a:p>
      </dgm:t>
    </dgm:pt>
    <dgm:pt modelId="{4373C3F9-C3C3-49F5-AFFB-F8865AD60777}" type="pres">
      <dgm:prSet presAssocID="{3FB16A80-7663-4483-9EA0-1BC25459B605}" presName="matrix" presStyleCnt="0"/>
      <dgm:spPr/>
    </dgm:pt>
    <dgm:pt modelId="{8DCE331C-1145-405E-8AB4-E9274F9C2491}" type="pres">
      <dgm:prSet presAssocID="{3FB16A80-7663-4483-9EA0-1BC25459B605}" presName="tile1" presStyleLbl="node1" presStyleIdx="0" presStyleCnt="4"/>
      <dgm:spPr/>
      <dgm:t>
        <a:bodyPr/>
        <a:lstStyle/>
        <a:p>
          <a:endParaRPr lang="en-GB"/>
        </a:p>
      </dgm:t>
    </dgm:pt>
    <dgm:pt modelId="{471AE8F1-7601-4783-A8B7-C2767E2BFD22}" type="pres">
      <dgm:prSet presAssocID="{3FB16A80-7663-4483-9EA0-1BC25459B605}" presName="tile1text" presStyleLbl="node1" presStyleIdx="0" presStyleCnt="4">
        <dgm:presLayoutVars>
          <dgm:chMax val="0"/>
          <dgm:chPref val="0"/>
          <dgm:bulletEnabled val="1"/>
        </dgm:presLayoutVars>
      </dgm:prSet>
      <dgm:spPr/>
      <dgm:t>
        <a:bodyPr/>
        <a:lstStyle/>
        <a:p>
          <a:endParaRPr lang="en-GB"/>
        </a:p>
      </dgm:t>
    </dgm:pt>
    <dgm:pt modelId="{C3A5155B-7FEB-4687-B253-B60ADBB2E4DA}" type="pres">
      <dgm:prSet presAssocID="{3FB16A80-7663-4483-9EA0-1BC25459B605}" presName="tile2" presStyleLbl="node1" presStyleIdx="1" presStyleCnt="4"/>
      <dgm:spPr/>
      <dgm:t>
        <a:bodyPr/>
        <a:lstStyle/>
        <a:p>
          <a:endParaRPr lang="en-GB"/>
        </a:p>
      </dgm:t>
    </dgm:pt>
    <dgm:pt modelId="{066E8078-254B-4561-BC6B-00F656BC10DD}" type="pres">
      <dgm:prSet presAssocID="{3FB16A80-7663-4483-9EA0-1BC25459B605}" presName="tile2text" presStyleLbl="node1" presStyleIdx="1" presStyleCnt="4">
        <dgm:presLayoutVars>
          <dgm:chMax val="0"/>
          <dgm:chPref val="0"/>
          <dgm:bulletEnabled val="1"/>
        </dgm:presLayoutVars>
      </dgm:prSet>
      <dgm:spPr/>
      <dgm:t>
        <a:bodyPr/>
        <a:lstStyle/>
        <a:p>
          <a:endParaRPr lang="en-GB"/>
        </a:p>
      </dgm:t>
    </dgm:pt>
    <dgm:pt modelId="{EB5B46B7-B921-43E5-8206-FDDFEED230B4}" type="pres">
      <dgm:prSet presAssocID="{3FB16A80-7663-4483-9EA0-1BC25459B605}" presName="tile3" presStyleLbl="node1" presStyleIdx="2" presStyleCnt="4"/>
      <dgm:spPr/>
      <dgm:t>
        <a:bodyPr/>
        <a:lstStyle/>
        <a:p>
          <a:endParaRPr lang="en-GB"/>
        </a:p>
      </dgm:t>
    </dgm:pt>
    <dgm:pt modelId="{DF27B73E-324C-419A-8B29-47457D7C0981}" type="pres">
      <dgm:prSet presAssocID="{3FB16A80-7663-4483-9EA0-1BC25459B605}" presName="tile3text" presStyleLbl="node1" presStyleIdx="2" presStyleCnt="4">
        <dgm:presLayoutVars>
          <dgm:chMax val="0"/>
          <dgm:chPref val="0"/>
          <dgm:bulletEnabled val="1"/>
        </dgm:presLayoutVars>
      </dgm:prSet>
      <dgm:spPr/>
      <dgm:t>
        <a:bodyPr/>
        <a:lstStyle/>
        <a:p>
          <a:endParaRPr lang="en-GB"/>
        </a:p>
      </dgm:t>
    </dgm:pt>
    <dgm:pt modelId="{AC1182D2-55F6-4DCA-AAE4-C31D1C2E4186}" type="pres">
      <dgm:prSet presAssocID="{3FB16A80-7663-4483-9EA0-1BC25459B605}" presName="tile4" presStyleLbl="node1" presStyleIdx="3" presStyleCnt="4"/>
      <dgm:spPr/>
      <dgm:t>
        <a:bodyPr/>
        <a:lstStyle/>
        <a:p>
          <a:endParaRPr lang="en-GB"/>
        </a:p>
      </dgm:t>
    </dgm:pt>
    <dgm:pt modelId="{E8F780B8-8773-47F9-A120-B27D8F28B437}" type="pres">
      <dgm:prSet presAssocID="{3FB16A80-7663-4483-9EA0-1BC25459B605}" presName="tile4text" presStyleLbl="node1" presStyleIdx="3" presStyleCnt="4">
        <dgm:presLayoutVars>
          <dgm:chMax val="0"/>
          <dgm:chPref val="0"/>
          <dgm:bulletEnabled val="1"/>
        </dgm:presLayoutVars>
      </dgm:prSet>
      <dgm:spPr/>
      <dgm:t>
        <a:bodyPr/>
        <a:lstStyle/>
        <a:p>
          <a:endParaRPr lang="en-GB"/>
        </a:p>
      </dgm:t>
    </dgm:pt>
    <dgm:pt modelId="{677C3494-960C-4906-8357-6E76E8C22C29}" type="pres">
      <dgm:prSet presAssocID="{3FB16A80-7663-4483-9EA0-1BC25459B605}" presName="centerTile" presStyleLbl="fgShp" presStyleIdx="0" presStyleCnt="1">
        <dgm:presLayoutVars>
          <dgm:chMax val="0"/>
          <dgm:chPref val="0"/>
        </dgm:presLayoutVars>
      </dgm:prSet>
      <dgm:spPr/>
      <dgm:t>
        <a:bodyPr/>
        <a:lstStyle/>
        <a:p>
          <a:endParaRPr lang="en-GB"/>
        </a:p>
      </dgm:t>
    </dgm:pt>
  </dgm:ptLst>
  <dgm:cxnLst>
    <dgm:cxn modelId="{C5645768-85AA-410F-B327-87E705EE7AA4}" type="presOf" srcId="{3FB16A80-7663-4483-9EA0-1BC25459B605}" destId="{5A0D88ED-F76A-4E0B-A0E4-8D9F4F63B432}" srcOrd="0" destOrd="0" presId="urn:microsoft.com/office/officeart/2005/8/layout/matrix1"/>
    <dgm:cxn modelId="{5DEFE144-A79B-43AC-B51A-99F34485D796}" type="presOf" srcId="{9023CC02-4476-493C-BAF9-F93F8A9708FE}" destId="{471AE8F1-7601-4783-A8B7-C2767E2BFD22}" srcOrd="1" destOrd="0" presId="urn:microsoft.com/office/officeart/2005/8/layout/matrix1"/>
    <dgm:cxn modelId="{75E6CE01-A5B2-45E0-BD37-152BDAA78865}" type="presOf" srcId="{981E6068-BC25-4413-BC27-821E028BCE73}" destId="{AC1182D2-55F6-4DCA-AAE4-C31D1C2E4186}" srcOrd="0" destOrd="0" presId="urn:microsoft.com/office/officeart/2005/8/layout/matrix1"/>
    <dgm:cxn modelId="{7AE48D31-DE26-4872-B1E0-1BC982B0085A}" srcId="{3FB16A80-7663-4483-9EA0-1BC25459B605}" destId="{68A4264F-1A62-438F-9C45-AC2259FDAE8F}" srcOrd="0" destOrd="0" parTransId="{EB272187-4F98-482C-8A54-98CF94D973F2}" sibTransId="{EE692CCD-3EDA-4C88-B58C-68D54AEFAF2F}"/>
    <dgm:cxn modelId="{319BE0E7-51C1-4417-8688-CB1392091975}" srcId="{68A4264F-1A62-438F-9C45-AC2259FDAE8F}" destId="{9023CC02-4476-493C-BAF9-F93F8A9708FE}" srcOrd="0" destOrd="0" parTransId="{CEFB6CF0-5647-44A1-B5F3-7570C575ADFA}" sibTransId="{4BACDD54-C208-4D36-BA0C-773030AF9913}"/>
    <dgm:cxn modelId="{A3AC8E35-23B2-405E-8BAD-66ED73886993}" type="presOf" srcId="{6C40B5BF-024D-445D-927A-0A1BE277B69A}" destId="{C3A5155B-7FEB-4687-B253-B60ADBB2E4DA}" srcOrd="0" destOrd="0" presId="urn:microsoft.com/office/officeart/2005/8/layout/matrix1"/>
    <dgm:cxn modelId="{A5A6959B-5E15-4C99-B430-832070497D29}" type="presOf" srcId="{68A4264F-1A62-438F-9C45-AC2259FDAE8F}" destId="{677C3494-960C-4906-8357-6E76E8C22C29}" srcOrd="0" destOrd="0" presId="urn:microsoft.com/office/officeart/2005/8/layout/matrix1"/>
    <dgm:cxn modelId="{2BABB4D5-CACA-429F-B9EE-C8F95AFF8BFF}" type="presOf" srcId="{A7A4C0E1-A854-4B80-9896-6E36081F39A0}" destId="{DF27B73E-324C-419A-8B29-47457D7C0981}" srcOrd="1" destOrd="0" presId="urn:microsoft.com/office/officeart/2005/8/layout/matrix1"/>
    <dgm:cxn modelId="{F5B9E41C-692F-457B-94D5-3B3DBFAF9476}" type="presOf" srcId="{9023CC02-4476-493C-BAF9-F93F8A9708FE}" destId="{8DCE331C-1145-405E-8AB4-E9274F9C2491}" srcOrd="0" destOrd="0" presId="urn:microsoft.com/office/officeart/2005/8/layout/matrix1"/>
    <dgm:cxn modelId="{F9F0AD4E-D139-47C1-AB8A-F78BD6B119D8}" type="presOf" srcId="{A7A4C0E1-A854-4B80-9896-6E36081F39A0}" destId="{EB5B46B7-B921-43E5-8206-FDDFEED230B4}" srcOrd="0" destOrd="0" presId="urn:microsoft.com/office/officeart/2005/8/layout/matrix1"/>
    <dgm:cxn modelId="{56800051-FFD9-4B5C-A242-3EB91C784A3C}" srcId="{68A4264F-1A62-438F-9C45-AC2259FDAE8F}" destId="{6C40B5BF-024D-445D-927A-0A1BE277B69A}" srcOrd="1" destOrd="0" parTransId="{F0BDFC91-8861-490B-A28D-40F5D6B94F31}" sibTransId="{D2BF608F-18EE-4E9C-BB99-B64B9A152EE3}"/>
    <dgm:cxn modelId="{2E94E4B5-F520-4B53-ADC3-EF98609DC73E}" type="presOf" srcId="{981E6068-BC25-4413-BC27-821E028BCE73}" destId="{E8F780B8-8773-47F9-A120-B27D8F28B437}" srcOrd="1" destOrd="0" presId="urn:microsoft.com/office/officeart/2005/8/layout/matrix1"/>
    <dgm:cxn modelId="{13BF615E-BE0D-4E28-8C3A-CF39FBE154FA}" type="presOf" srcId="{6C40B5BF-024D-445D-927A-0A1BE277B69A}" destId="{066E8078-254B-4561-BC6B-00F656BC10DD}" srcOrd="1" destOrd="0" presId="urn:microsoft.com/office/officeart/2005/8/layout/matrix1"/>
    <dgm:cxn modelId="{3C8FE135-7DF9-4E42-B0D7-C7305AE9798A}" srcId="{68A4264F-1A62-438F-9C45-AC2259FDAE8F}" destId="{981E6068-BC25-4413-BC27-821E028BCE73}" srcOrd="3" destOrd="0" parTransId="{28E46BE7-8A97-42CC-89AD-38D872037741}" sibTransId="{0D2D9D31-90A4-45D2-BD7D-910A707B53A0}"/>
    <dgm:cxn modelId="{11EC1302-0DEA-4F56-A08D-0A03878DF996}" srcId="{68A4264F-1A62-438F-9C45-AC2259FDAE8F}" destId="{A7A4C0E1-A854-4B80-9896-6E36081F39A0}" srcOrd="2" destOrd="0" parTransId="{166CFA77-1818-4298-A9CF-9B41E12C703A}" sibTransId="{B01EE5BC-4D9A-4ED5-B7D1-9C3CA66E400D}"/>
    <dgm:cxn modelId="{96E08BD3-7315-4B3D-91ED-E674B9F3ACB2}" type="presParOf" srcId="{5A0D88ED-F76A-4E0B-A0E4-8D9F4F63B432}" destId="{4373C3F9-C3C3-49F5-AFFB-F8865AD60777}" srcOrd="0" destOrd="0" presId="urn:microsoft.com/office/officeart/2005/8/layout/matrix1"/>
    <dgm:cxn modelId="{7B38D631-4B64-4411-AED5-4C7C40365679}" type="presParOf" srcId="{4373C3F9-C3C3-49F5-AFFB-F8865AD60777}" destId="{8DCE331C-1145-405E-8AB4-E9274F9C2491}" srcOrd="0" destOrd="0" presId="urn:microsoft.com/office/officeart/2005/8/layout/matrix1"/>
    <dgm:cxn modelId="{51C073C7-E1AA-4722-B51C-40691D5AE7A1}" type="presParOf" srcId="{4373C3F9-C3C3-49F5-AFFB-F8865AD60777}" destId="{471AE8F1-7601-4783-A8B7-C2767E2BFD22}" srcOrd="1" destOrd="0" presId="urn:microsoft.com/office/officeart/2005/8/layout/matrix1"/>
    <dgm:cxn modelId="{8AF66550-F6D1-49C1-81F5-F257BD030229}" type="presParOf" srcId="{4373C3F9-C3C3-49F5-AFFB-F8865AD60777}" destId="{C3A5155B-7FEB-4687-B253-B60ADBB2E4DA}" srcOrd="2" destOrd="0" presId="urn:microsoft.com/office/officeart/2005/8/layout/matrix1"/>
    <dgm:cxn modelId="{385F2AA6-F265-4321-BE88-9A2417F12A3D}" type="presParOf" srcId="{4373C3F9-C3C3-49F5-AFFB-F8865AD60777}" destId="{066E8078-254B-4561-BC6B-00F656BC10DD}" srcOrd="3" destOrd="0" presId="urn:microsoft.com/office/officeart/2005/8/layout/matrix1"/>
    <dgm:cxn modelId="{FEADEC53-7946-427B-ADF4-37E6AE93CCC6}" type="presParOf" srcId="{4373C3F9-C3C3-49F5-AFFB-F8865AD60777}" destId="{EB5B46B7-B921-43E5-8206-FDDFEED230B4}" srcOrd="4" destOrd="0" presId="urn:microsoft.com/office/officeart/2005/8/layout/matrix1"/>
    <dgm:cxn modelId="{95F1F046-788B-4A65-AB2A-9275324F94CD}" type="presParOf" srcId="{4373C3F9-C3C3-49F5-AFFB-F8865AD60777}" destId="{DF27B73E-324C-419A-8B29-47457D7C0981}" srcOrd="5" destOrd="0" presId="urn:microsoft.com/office/officeart/2005/8/layout/matrix1"/>
    <dgm:cxn modelId="{8433EC27-54BB-44EC-966C-E0A12DB6B16D}" type="presParOf" srcId="{4373C3F9-C3C3-49F5-AFFB-F8865AD60777}" destId="{AC1182D2-55F6-4DCA-AAE4-C31D1C2E4186}" srcOrd="6" destOrd="0" presId="urn:microsoft.com/office/officeart/2005/8/layout/matrix1"/>
    <dgm:cxn modelId="{B44F71B3-FEF8-4D78-87EB-8CA1295B87CF}" type="presParOf" srcId="{4373C3F9-C3C3-49F5-AFFB-F8865AD60777}" destId="{E8F780B8-8773-47F9-A120-B27D8F28B437}" srcOrd="7" destOrd="0" presId="urn:microsoft.com/office/officeart/2005/8/layout/matrix1"/>
    <dgm:cxn modelId="{2E021399-37BA-4DB6-ACCB-1BF40C534837}" type="presParOf" srcId="{5A0D88ED-F76A-4E0B-A0E4-8D9F4F63B432}" destId="{677C3494-960C-4906-8357-6E76E8C22C2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369ED-A018-D046-A08E-98ACF4201CBE}">
      <dsp:nvSpPr>
        <dsp:cNvPr id="0" name=""/>
        <dsp:cNvSpPr/>
      </dsp:nvSpPr>
      <dsp:spPr>
        <a:xfrm>
          <a:off x="3591291" y="940312"/>
          <a:ext cx="876984" cy="972324"/>
        </a:xfrm>
        <a:custGeom>
          <a:avLst/>
          <a:gdLst/>
          <a:ahLst/>
          <a:cxnLst/>
          <a:rect l="0" t="0" r="0" b="0"/>
          <a:pathLst>
            <a:path>
              <a:moveTo>
                <a:pt x="0" y="0"/>
              </a:moveTo>
              <a:lnTo>
                <a:pt x="876984" y="972324"/>
              </a:lnTo>
            </a:path>
          </a:pathLst>
        </a:custGeom>
        <a:noFill/>
        <a:ln w="9525" cap="flat" cmpd="sng" algn="ctr">
          <a:noFill/>
          <a:prstDash val="solid"/>
        </a:ln>
        <a:effectLst/>
      </dsp:spPr>
      <dsp:style>
        <a:lnRef idx="1">
          <a:scrgbClr r="0" g="0" b="0"/>
        </a:lnRef>
        <a:fillRef idx="0">
          <a:scrgbClr r="0" g="0" b="0"/>
        </a:fillRef>
        <a:effectRef idx="0">
          <a:scrgbClr r="0" g="0" b="0"/>
        </a:effectRef>
        <a:fontRef idx="minor"/>
      </dsp:style>
    </dsp:sp>
    <dsp:sp modelId="{908DF7CA-93D8-1945-80E9-20AD47816D12}">
      <dsp:nvSpPr>
        <dsp:cNvPr id="0" name=""/>
        <dsp:cNvSpPr/>
      </dsp:nvSpPr>
      <dsp:spPr>
        <a:xfrm>
          <a:off x="3591291" y="940312"/>
          <a:ext cx="2431751" cy="2022898"/>
        </a:xfrm>
        <a:custGeom>
          <a:avLst/>
          <a:gdLst/>
          <a:ahLst/>
          <a:cxnLst/>
          <a:rect l="0" t="0" r="0" b="0"/>
          <a:pathLst>
            <a:path>
              <a:moveTo>
                <a:pt x="0" y="0"/>
              </a:moveTo>
              <a:lnTo>
                <a:pt x="0" y="1803924"/>
              </a:lnTo>
              <a:lnTo>
                <a:pt x="2431751" y="1803924"/>
              </a:lnTo>
              <a:lnTo>
                <a:pt x="2431751" y="202289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6BCC95D-6B83-BE4A-B302-74411F932755}">
      <dsp:nvSpPr>
        <dsp:cNvPr id="0" name=""/>
        <dsp:cNvSpPr/>
      </dsp:nvSpPr>
      <dsp:spPr>
        <a:xfrm>
          <a:off x="3545571" y="940312"/>
          <a:ext cx="91440" cy="2022898"/>
        </a:xfrm>
        <a:custGeom>
          <a:avLst/>
          <a:gdLst/>
          <a:ahLst/>
          <a:cxnLst/>
          <a:rect l="0" t="0" r="0" b="0"/>
          <a:pathLst>
            <a:path>
              <a:moveTo>
                <a:pt x="45720" y="0"/>
              </a:moveTo>
              <a:lnTo>
                <a:pt x="45720" y="202289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1722A1E-D6F3-084A-AEAA-8FDDCC598B5C}">
      <dsp:nvSpPr>
        <dsp:cNvPr id="0" name=""/>
        <dsp:cNvSpPr/>
      </dsp:nvSpPr>
      <dsp:spPr>
        <a:xfrm>
          <a:off x="1159539" y="940312"/>
          <a:ext cx="2431751" cy="2022898"/>
        </a:xfrm>
        <a:custGeom>
          <a:avLst/>
          <a:gdLst/>
          <a:ahLst/>
          <a:cxnLst/>
          <a:rect l="0" t="0" r="0" b="0"/>
          <a:pathLst>
            <a:path>
              <a:moveTo>
                <a:pt x="2431751" y="0"/>
              </a:moveTo>
              <a:lnTo>
                <a:pt x="2431751" y="1803924"/>
              </a:lnTo>
              <a:lnTo>
                <a:pt x="0" y="1803924"/>
              </a:lnTo>
              <a:lnTo>
                <a:pt x="0" y="202289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0EB28F-6445-034F-8468-BDC6CAA5355E}">
      <dsp:nvSpPr>
        <dsp:cNvPr id="0" name=""/>
        <dsp:cNvSpPr/>
      </dsp:nvSpPr>
      <dsp:spPr>
        <a:xfrm>
          <a:off x="2685016" y="1854"/>
          <a:ext cx="1812549" cy="93845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32427" numCol="1" spcCol="1270" anchor="ctr" anchorCtr="0">
          <a:noAutofit/>
        </a:bodyPr>
        <a:lstStyle/>
        <a:p>
          <a:pPr lvl="0" algn="ctr" defTabSz="800100">
            <a:lnSpc>
              <a:spcPct val="90000"/>
            </a:lnSpc>
            <a:spcBef>
              <a:spcPct val="0"/>
            </a:spcBef>
            <a:spcAft>
              <a:spcPct val="35000"/>
            </a:spcAft>
          </a:pPr>
          <a:r>
            <a:rPr lang="en-US" sz="1800" kern="1200" dirty="0"/>
            <a:t>Community CAMHS Manager</a:t>
          </a:r>
        </a:p>
      </dsp:txBody>
      <dsp:txXfrm>
        <a:off x="2685016" y="1854"/>
        <a:ext cx="1812549" cy="938457"/>
      </dsp:txXfrm>
    </dsp:sp>
    <dsp:sp modelId="{6BA4104C-A0D3-5A46-813B-05001D936B74}">
      <dsp:nvSpPr>
        <dsp:cNvPr id="0" name=""/>
        <dsp:cNvSpPr/>
      </dsp:nvSpPr>
      <dsp:spPr>
        <a:xfrm>
          <a:off x="3066987" y="790132"/>
          <a:ext cx="1631294" cy="31281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lvl="0" algn="r" defTabSz="622300">
            <a:lnSpc>
              <a:spcPct val="90000"/>
            </a:lnSpc>
            <a:spcBef>
              <a:spcPct val="0"/>
            </a:spcBef>
            <a:spcAft>
              <a:spcPct val="35000"/>
            </a:spcAft>
          </a:pPr>
          <a:r>
            <a:rPr lang="en-US" sz="1400" kern="1200" dirty="0"/>
            <a:t>Band 8a x 0.2 FTE</a:t>
          </a:r>
        </a:p>
      </dsp:txBody>
      <dsp:txXfrm>
        <a:off x="3066987" y="790132"/>
        <a:ext cx="1631294" cy="312819"/>
      </dsp:txXfrm>
    </dsp:sp>
    <dsp:sp modelId="{1958371F-60F5-1A4F-92B9-0A05EF0FB0E2}">
      <dsp:nvSpPr>
        <dsp:cNvPr id="0" name=""/>
        <dsp:cNvSpPr/>
      </dsp:nvSpPr>
      <dsp:spPr>
        <a:xfrm>
          <a:off x="253265" y="2963210"/>
          <a:ext cx="1812549" cy="93845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32427" numCol="1" spcCol="1270" anchor="ctr" anchorCtr="0">
          <a:noAutofit/>
        </a:bodyPr>
        <a:lstStyle/>
        <a:p>
          <a:pPr lvl="0" algn="ctr" defTabSz="800100">
            <a:lnSpc>
              <a:spcPct val="90000"/>
            </a:lnSpc>
            <a:spcBef>
              <a:spcPct val="0"/>
            </a:spcBef>
            <a:spcAft>
              <a:spcPct val="35000"/>
            </a:spcAft>
          </a:pPr>
          <a:r>
            <a:rPr lang="en-US" sz="1800" kern="1200" dirty="0"/>
            <a:t>EMHP Roles</a:t>
          </a:r>
        </a:p>
      </dsp:txBody>
      <dsp:txXfrm>
        <a:off x="253265" y="2963210"/>
        <a:ext cx="1812549" cy="938457"/>
      </dsp:txXfrm>
    </dsp:sp>
    <dsp:sp modelId="{55F3C4B2-E687-FF4A-B527-38342D319F2D}">
      <dsp:nvSpPr>
        <dsp:cNvPr id="0" name=""/>
        <dsp:cNvSpPr/>
      </dsp:nvSpPr>
      <dsp:spPr>
        <a:xfrm>
          <a:off x="615775" y="3693122"/>
          <a:ext cx="1631294" cy="31281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lvl="0" algn="ctr" defTabSz="622300">
            <a:lnSpc>
              <a:spcPct val="90000"/>
            </a:lnSpc>
            <a:spcBef>
              <a:spcPct val="0"/>
            </a:spcBef>
            <a:spcAft>
              <a:spcPct val="35000"/>
            </a:spcAft>
          </a:pPr>
          <a:r>
            <a:rPr lang="en-US" sz="1400" kern="1200" dirty="0"/>
            <a:t>Band 4 x 4 FTE</a:t>
          </a:r>
        </a:p>
      </dsp:txBody>
      <dsp:txXfrm>
        <a:off x="615775" y="3693122"/>
        <a:ext cx="1631294" cy="312819"/>
      </dsp:txXfrm>
    </dsp:sp>
    <dsp:sp modelId="{0930F47B-1915-424C-A865-749CF2A6CAD7}">
      <dsp:nvSpPr>
        <dsp:cNvPr id="0" name=""/>
        <dsp:cNvSpPr/>
      </dsp:nvSpPr>
      <dsp:spPr>
        <a:xfrm>
          <a:off x="2685016" y="2963210"/>
          <a:ext cx="1812549" cy="93845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32427" numCol="1" spcCol="1270" anchor="ctr" anchorCtr="0">
          <a:noAutofit/>
        </a:bodyPr>
        <a:lstStyle/>
        <a:p>
          <a:pPr lvl="0" algn="ctr" defTabSz="800100">
            <a:lnSpc>
              <a:spcPct val="90000"/>
            </a:lnSpc>
            <a:spcBef>
              <a:spcPct val="0"/>
            </a:spcBef>
            <a:spcAft>
              <a:spcPct val="35000"/>
            </a:spcAft>
          </a:pPr>
          <a:r>
            <a:rPr lang="en-US" sz="1800" kern="1200"/>
            <a:t>Mental Health Practitioner</a:t>
          </a:r>
        </a:p>
      </dsp:txBody>
      <dsp:txXfrm>
        <a:off x="2685016" y="2963210"/>
        <a:ext cx="1812549" cy="938457"/>
      </dsp:txXfrm>
    </dsp:sp>
    <dsp:sp modelId="{C35848EA-A75B-2F4F-9162-9D8BE2DF3976}">
      <dsp:nvSpPr>
        <dsp:cNvPr id="0" name=""/>
        <dsp:cNvSpPr/>
      </dsp:nvSpPr>
      <dsp:spPr>
        <a:xfrm>
          <a:off x="3047526" y="3693122"/>
          <a:ext cx="1631294" cy="31281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lvl="0" algn="ctr" defTabSz="622300">
            <a:lnSpc>
              <a:spcPct val="90000"/>
            </a:lnSpc>
            <a:spcBef>
              <a:spcPct val="0"/>
            </a:spcBef>
            <a:spcAft>
              <a:spcPct val="35000"/>
            </a:spcAft>
          </a:pPr>
          <a:r>
            <a:rPr lang="en-US" sz="1400" kern="1200" dirty="0"/>
            <a:t>Band 6 x 1 FTE</a:t>
          </a:r>
        </a:p>
      </dsp:txBody>
      <dsp:txXfrm>
        <a:off x="3047526" y="3693122"/>
        <a:ext cx="1631294" cy="312819"/>
      </dsp:txXfrm>
    </dsp:sp>
    <dsp:sp modelId="{5B181B5F-25EA-0C46-A0EA-2D26FB80A2BC}">
      <dsp:nvSpPr>
        <dsp:cNvPr id="0" name=""/>
        <dsp:cNvSpPr/>
      </dsp:nvSpPr>
      <dsp:spPr>
        <a:xfrm>
          <a:off x="5116768" y="2963210"/>
          <a:ext cx="1812549" cy="93845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32427" numCol="1" spcCol="1270" anchor="ctr" anchorCtr="0">
          <a:noAutofit/>
        </a:bodyPr>
        <a:lstStyle/>
        <a:p>
          <a:pPr lvl="0" algn="ctr" defTabSz="800100">
            <a:lnSpc>
              <a:spcPct val="90000"/>
            </a:lnSpc>
            <a:spcBef>
              <a:spcPct val="0"/>
            </a:spcBef>
            <a:spcAft>
              <a:spcPct val="35000"/>
            </a:spcAft>
          </a:pPr>
          <a:r>
            <a:rPr lang="en-US" sz="1800" kern="1200"/>
            <a:t>Admin</a:t>
          </a:r>
        </a:p>
      </dsp:txBody>
      <dsp:txXfrm>
        <a:off x="5116768" y="2963210"/>
        <a:ext cx="1812549" cy="938457"/>
      </dsp:txXfrm>
    </dsp:sp>
    <dsp:sp modelId="{A1C9E988-06CC-C246-8AA8-F2F8404986BF}">
      <dsp:nvSpPr>
        <dsp:cNvPr id="0" name=""/>
        <dsp:cNvSpPr/>
      </dsp:nvSpPr>
      <dsp:spPr>
        <a:xfrm>
          <a:off x="5479278" y="3693122"/>
          <a:ext cx="1631294" cy="31281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lvl="0" algn="ctr" defTabSz="622300">
            <a:lnSpc>
              <a:spcPct val="90000"/>
            </a:lnSpc>
            <a:spcBef>
              <a:spcPct val="0"/>
            </a:spcBef>
            <a:spcAft>
              <a:spcPct val="35000"/>
            </a:spcAft>
          </a:pPr>
          <a:r>
            <a:rPr lang="en-US" sz="1400" kern="1200" dirty="0"/>
            <a:t>Band 4 x 1 FTE</a:t>
          </a:r>
        </a:p>
      </dsp:txBody>
      <dsp:txXfrm>
        <a:off x="5479278" y="3693122"/>
        <a:ext cx="1631294" cy="312819"/>
      </dsp:txXfrm>
    </dsp:sp>
    <dsp:sp modelId="{7CC91B89-3DEB-1547-A514-814800CF628F}">
      <dsp:nvSpPr>
        <dsp:cNvPr id="0" name=""/>
        <dsp:cNvSpPr/>
      </dsp:nvSpPr>
      <dsp:spPr>
        <a:xfrm>
          <a:off x="2655726" y="1443408"/>
          <a:ext cx="1812549" cy="93845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32427" numCol="1" spcCol="1270" anchor="ctr" anchorCtr="0">
          <a:noAutofit/>
        </a:bodyPr>
        <a:lstStyle/>
        <a:p>
          <a:pPr lvl="0" algn="ctr" defTabSz="800100">
            <a:lnSpc>
              <a:spcPct val="90000"/>
            </a:lnSpc>
            <a:spcBef>
              <a:spcPct val="0"/>
            </a:spcBef>
            <a:spcAft>
              <a:spcPct val="35000"/>
            </a:spcAft>
          </a:pPr>
          <a:r>
            <a:rPr lang="en-US" sz="1800" kern="1200"/>
            <a:t>Team Leader and Mental Health Practitioner</a:t>
          </a:r>
        </a:p>
      </dsp:txBody>
      <dsp:txXfrm>
        <a:off x="2655726" y="1443408"/>
        <a:ext cx="1812549" cy="938457"/>
      </dsp:txXfrm>
    </dsp:sp>
    <dsp:sp modelId="{6BBFD4CF-07B2-EB48-BF45-55234A9F6BA3}">
      <dsp:nvSpPr>
        <dsp:cNvPr id="0" name=""/>
        <dsp:cNvSpPr/>
      </dsp:nvSpPr>
      <dsp:spPr>
        <a:xfrm>
          <a:off x="3070896" y="2230293"/>
          <a:ext cx="1631294" cy="31281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lvl="0" algn="ctr" defTabSz="622300">
            <a:lnSpc>
              <a:spcPct val="90000"/>
            </a:lnSpc>
            <a:spcBef>
              <a:spcPct val="0"/>
            </a:spcBef>
            <a:spcAft>
              <a:spcPct val="35000"/>
            </a:spcAft>
          </a:pPr>
          <a:r>
            <a:rPr lang="en-US" sz="1400" kern="1200" dirty="0"/>
            <a:t>Band 7 x 1 FTE</a:t>
          </a:r>
        </a:p>
      </dsp:txBody>
      <dsp:txXfrm>
        <a:off x="3070896" y="2230293"/>
        <a:ext cx="1631294" cy="312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E331C-1145-405E-8AB4-E9274F9C2491}">
      <dsp:nvSpPr>
        <dsp:cNvPr id="0" name=""/>
        <dsp:cNvSpPr/>
      </dsp:nvSpPr>
      <dsp:spPr>
        <a:xfrm rot="16200000">
          <a:off x="1016000" y="-1016000"/>
          <a:ext cx="2230437" cy="4262437"/>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endParaRPr lang="en-GB" sz="1000" kern="1200" dirty="0" smtClean="0"/>
        </a:p>
        <a:p>
          <a:pPr lvl="0" algn="ctr" defTabSz="444500">
            <a:lnSpc>
              <a:spcPct val="90000"/>
            </a:lnSpc>
            <a:spcBef>
              <a:spcPct val="0"/>
            </a:spcBef>
            <a:spcAft>
              <a:spcPct val="35000"/>
            </a:spcAft>
          </a:pPr>
          <a:r>
            <a:rPr lang="en-GB" sz="1800" b="0" kern="1200" dirty="0" smtClean="0"/>
            <a:t>You do not have to take part in Joint Assessment Visits. However, they provide a</a:t>
          </a:r>
        </a:p>
        <a:p>
          <a:pPr lvl="0" algn="ctr" defTabSz="444500">
            <a:lnSpc>
              <a:spcPct val="90000"/>
            </a:lnSpc>
            <a:spcBef>
              <a:spcPct val="0"/>
            </a:spcBef>
            <a:spcAft>
              <a:spcPct val="35000"/>
            </a:spcAft>
          </a:pPr>
          <a:r>
            <a:rPr lang="en-GB" sz="1800" b="0" kern="1200" dirty="0" smtClean="0"/>
            <a:t>multitude of benefits for the child, family and all professionals involved</a:t>
          </a:r>
          <a:r>
            <a:rPr lang="en-GB" sz="1000" kern="1200" dirty="0" smtClean="0"/>
            <a:t>. </a:t>
          </a:r>
          <a:endParaRPr lang="en-GB" sz="1000" kern="1200" dirty="0"/>
        </a:p>
      </dsp:txBody>
      <dsp:txXfrm rot="5400000">
        <a:off x="0" y="0"/>
        <a:ext cx="4262437" cy="1672828"/>
      </dsp:txXfrm>
    </dsp:sp>
    <dsp:sp modelId="{C3A5155B-7FEB-4687-B253-B60ADBB2E4DA}">
      <dsp:nvSpPr>
        <dsp:cNvPr id="0" name=""/>
        <dsp:cNvSpPr/>
      </dsp:nvSpPr>
      <dsp:spPr>
        <a:xfrm>
          <a:off x="4262437" y="0"/>
          <a:ext cx="4262437" cy="2230437"/>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GB" sz="1800" kern="1200" dirty="0" smtClean="0"/>
        </a:p>
        <a:p>
          <a:pPr lvl="0" algn="ctr" defTabSz="800100">
            <a:lnSpc>
              <a:spcPct val="90000"/>
            </a:lnSpc>
            <a:spcBef>
              <a:spcPct val="0"/>
            </a:spcBef>
            <a:spcAft>
              <a:spcPct val="35000"/>
            </a:spcAft>
          </a:pPr>
          <a:r>
            <a:rPr lang="en-GB" sz="1800" kern="1200" dirty="0" smtClean="0"/>
            <a:t>Let the social worker know your concerns about taking</a:t>
          </a:r>
        </a:p>
        <a:p>
          <a:pPr lvl="0" algn="ctr" defTabSz="800100">
            <a:lnSpc>
              <a:spcPct val="90000"/>
            </a:lnSpc>
            <a:spcBef>
              <a:spcPct val="0"/>
            </a:spcBef>
            <a:spcAft>
              <a:spcPct val="35000"/>
            </a:spcAft>
          </a:pPr>
          <a:r>
            <a:rPr lang="en-GB" sz="1800" kern="1200" dirty="0" smtClean="0"/>
            <a:t>part and come to a joint decision.</a:t>
          </a:r>
          <a:endParaRPr lang="en-GB" sz="1800" kern="1200" dirty="0"/>
        </a:p>
      </dsp:txBody>
      <dsp:txXfrm>
        <a:off x="4262437" y="0"/>
        <a:ext cx="4262437" cy="1672828"/>
      </dsp:txXfrm>
    </dsp:sp>
    <dsp:sp modelId="{EB5B46B7-B921-43E5-8206-FDDFEED230B4}">
      <dsp:nvSpPr>
        <dsp:cNvPr id="0" name=""/>
        <dsp:cNvSpPr/>
      </dsp:nvSpPr>
      <dsp:spPr>
        <a:xfrm rot="10800000">
          <a:off x="0" y="2230437"/>
          <a:ext cx="4262437" cy="2230437"/>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GB" sz="1800" kern="1200" dirty="0" smtClean="0"/>
            <a:t>Don’t worry if you cannot attend the first assessment visit.</a:t>
          </a:r>
          <a:endParaRPr lang="en-GB" sz="1800" kern="1200" dirty="0"/>
        </a:p>
      </dsp:txBody>
      <dsp:txXfrm rot="10800000">
        <a:off x="0" y="2788046"/>
        <a:ext cx="4262437" cy="1672828"/>
      </dsp:txXfrm>
    </dsp:sp>
    <dsp:sp modelId="{AC1182D2-55F6-4DCA-AAE4-C31D1C2E4186}">
      <dsp:nvSpPr>
        <dsp:cNvPr id="0" name=""/>
        <dsp:cNvSpPr/>
      </dsp:nvSpPr>
      <dsp:spPr>
        <a:xfrm rot="5400000">
          <a:off x="5278437" y="1214437"/>
          <a:ext cx="2230437" cy="4262437"/>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GB" sz="2000" kern="1200" dirty="0" smtClean="0"/>
            <a:t>Plan the visit and debrief.</a:t>
          </a:r>
          <a:endParaRPr lang="en-GB" sz="2000" kern="1200" dirty="0"/>
        </a:p>
      </dsp:txBody>
      <dsp:txXfrm rot="-5400000">
        <a:off x="4262438" y="2788046"/>
        <a:ext cx="4262437" cy="1672828"/>
      </dsp:txXfrm>
    </dsp:sp>
    <dsp:sp modelId="{677C3494-960C-4906-8357-6E76E8C22C29}">
      <dsp:nvSpPr>
        <dsp:cNvPr id="0" name=""/>
        <dsp:cNvSpPr/>
      </dsp:nvSpPr>
      <dsp:spPr>
        <a:xfrm>
          <a:off x="2983706" y="1672828"/>
          <a:ext cx="2557462" cy="1115218"/>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Visit</a:t>
          </a:r>
          <a:endParaRPr lang="en-GB" sz="4800" kern="1200" dirty="0"/>
        </a:p>
      </dsp:txBody>
      <dsp:txXfrm>
        <a:off x="3038146" y="1727268"/>
        <a:ext cx="2448582" cy="1006338"/>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5198C2-567E-412D-AE8C-550B8E79FFFC}" type="datetimeFigureOut">
              <a:rPr lang="en-GB" smtClean="0"/>
              <a:t>25/11/2019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FEF685-4AA8-4388-B282-C63FAE749A3F}" type="slidenum">
              <a:rPr lang="en-GB" smtClean="0"/>
              <a:t>‹#›</a:t>
            </a:fld>
            <a:endParaRPr lang="en-GB"/>
          </a:p>
        </p:txBody>
      </p:sp>
    </p:spTree>
    <p:extLst>
      <p:ext uri="{BB962C8B-B14F-4D97-AF65-F5344CB8AC3E}">
        <p14:creationId xmlns:p14="http://schemas.microsoft.com/office/powerpoint/2010/main" val="1532909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fld id="{B3A1C133-417E-4D3A-8E28-E969984232F9}"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132577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1FFB81-7E2C-3749-B71C-8A7E9E574748}"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39271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1FFB81-7E2C-3749-B71C-8A7E9E574748}"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075406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1FFB81-7E2C-3749-B71C-8A7E9E574748}"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602193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130B2C-B7A8-46A1-A41E-D7A4DC7F3DE1}"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1034834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130B2C-B7A8-46A1-A41E-D7A4DC7F3DE1}"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411192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AA7CFE-2425-464F-8147-DF7D820C2605}"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2314955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AA7CFE-2425-464F-8147-DF7D820C2605}"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4093298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73E7BF-AA10-4F13-9ED8-263768ED5425}"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2292640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AA7CFE-2425-464F-8147-DF7D820C2605}"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4232730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AA7CFE-2425-464F-8147-DF7D820C2605}"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213665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1FFB81-7E2C-3749-B71C-8A7E9E574748}"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80942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914C52A-147B-455C-B98F-BE44A706F9A4}" type="slidenum">
              <a:rPr lang="en-GB" altLang="en-US" smtClean="0">
                <a:solidFill>
                  <a:prstClr val="black"/>
                </a:solidFill>
              </a:rPr>
              <a:pPr>
                <a:defRPr/>
              </a:pPr>
              <a:t>75</a:t>
            </a:fld>
            <a:endParaRPr lang="en-GB" altLang="en-US" dirty="0">
              <a:solidFill>
                <a:prstClr val="black"/>
              </a:solidFill>
            </a:endParaRPr>
          </a:p>
        </p:txBody>
      </p:sp>
    </p:spTree>
    <p:extLst>
      <p:ext uri="{BB962C8B-B14F-4D97-AF65-F5344CB8AC3E}">
        <p14:creationId xmlns:p14="http://schemas.microsoft.com/office/powerpoint/2010/main" val="1052880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914C52A-147B-455C-B98F-BE44A706F9A4}" type="slidenum">
              <a:rPr lang="en-GB" altLang="en-US" smtClean="0">
                <a:solidFill>
                  <a:prstClr val="black"/>
                </a:solidFill>
              </a:rPr>
              <a:pPr>
                <a:defRPr/>
              </a:pPr>
              <a:t>77</a:t>
            </a:fld>
            <a:endParaRPr lang="en-GB" altLang="en-US" dirty="0">
              <a:solidFill>
                <a:prstClr val="black"/>
              </a:solidFill>
            </a:endParaRPr>
          </a:p>
        </p:txBody>
      </p:sp>
    </p:spTree>
    <p:extLst>
      <p:ext uri="{BB962C8B-B14F-4D97-AF65-F5344CB8AC3E}">
        <p14:creationId xmlns:p14="http://schemas.microsoft.com/office/powerpoint/2010/main" val="1831714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914C52A-147B-455C-B98F-BE44A706F9A4}" type="slidenum">
              <a:rPr lang="en-GB" altLang="en-US" smtClean="0">
                <a:solidFill>
                  <a:prstClr val="black"/>
                </a:solidFill>
              </a:rPr>
              <a:pPr>
                <a:defRPr/>
              </a:pPr>
              <a:t>79</a:t>
            </a:fld>
            <a:endParaRPr lang="en-GB" altLang="en-US" dirty="0">
              <a:solidFill>
                <a:prstClr val="black"/>
              </a:solidFill>
            </a:endParaRPr>
          </a:p>
        </p:txBody>
      </p:sp>
    </p:spTree>
    <p:extLst>
      <p:ext uri="{BB962C8B-B14F-4D97-AF65-F5344CB8AC3E}">
        <p14:creationId xmlns:p14="http://schemas.microsoft.com/office/powerpoint/2010/main" val="1378068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FE0E960-D7F7-4EB4-A663-6347776E0CA3}" type="slidenum">
              <a:rPr lang="en-GB" altLang="en-US"/>
              <a:pPr/>
              <a:t>83</a:t>
            </a:fld>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92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21B05F2-5F66-477E-9C69-6FABE8D4CFEE}" type="slidenum">
              <a:rPr lang="en-GB" altLang="en-US"/>
              <a:pPr/>
              <a:t>84</a:t>
            </a:fld>
            <a:endParaRPr lang="en-GB"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112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1A627A5-4848-4AE7-B7C2-97B19F8C5674}" type="slidenum">
              <a:rPr lang="en-GB" altLang="en-US"/>
              <a:pPr/>
              <a:t>85</a:t>
            </a:fld>
            <a:endParaRPr lang="en-GB"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133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A408CD8-6619-4C8F-BF93-306B5CB3A619}" type="slidenum">
              <a:rPr lang="en-GB" altLang="en-US"/>
              <a:pPr/>
              <a:t>86</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1FFB81-7E2C-3749-B71C-8A7E9E574748}"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97077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1FFB81-7E2C-3749-B71C-8A7E9E574748}"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61828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1FFB81-7E2C-3749-B71C-8A7E9E574748}"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0673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1FFB81-7E2C-3749-B71C-8A7E9E574748}"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07515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Faces behind the email</a:t>
            </a:r>
            <a:r>
              <a:rPr lang="en-GB" baseline="0" dirty="0" smtClean="0"/>
              <a:t> &amp; </a:t>
            </a:r>
            <a:r>
              <a:rPr lang="en-GB" dirty="0" smtClean="0"/>
              <a:t>phone lines…</a:t>
            </a:r>
          </a:p>
          <a:p>
            <a:endParaRPr lang="en-GB" dirty="0" smtClean="0"/>
          </a:p>
          <a:p>
            <a:r>
              <a:rPr lang="en-GB" dirty="0" smtClean="0"/>
              <a:t>Couple</a:t>
            </a:r>
            <a:r>
              <a:rPr lang="en-GB" baseline="0" dirty="0" smtClean="0"/>
              <a:t> of new additions </a:t>
            </a:r>
          </a:p>
          <a:p>
            <a:pPr marL="171450" indent="-171450">
              <a:buFont typeface="Arial" panose="020B0604020202020204" pitchFamily="34" charset="0"/>
              <a:buChar char="•"/>
            </a:pPr>
            <a:r>
              <a:rPr lang="en-GB" baseline="0" dirty="0" smtClean="0"/>
              <a:t>Clair (commercial sector experience, multi-site engineering/facilities </a:t>
            </a:r>
            <a:r>
              <a:rPr lang="en-GB" baseline="0" dirty="0" err="1" smtClean="0"/>
              <a:t>mgt</a:t>
            </a:r>
            <a:r>
              <a:rPr lang="en-GB" baseline="0" dirty="0" smtClean="0"/>
              <a:t> populations) </a:t>
            </a:r>
          </a:p>
          <a:p>
            <a:pPr marL="171450" indent="-171450">
              <a:buFont typeface="Arial" panose="020B0604020202020204" pitchFamily="34" charset="0"/>
              <a:buChar char="•"/>
            </a:pPr>
            <a:r>
              <a:rPr lang="en-GB" baseline="0" dirty="0" smtClean="0"/>
              <a:t>Helen (most recently care homes, regulated sector experience)</a:t>
            </a:r>
          </a:p>
          <a:p>
            <a:endParaRPr lang="en-GB" baseline="0" dirty="0" smtClean="0"/>
          </a:p>
          <a:p>
            <a:r>
              <a:rPr lang="en-GB" baseline="0" dirty="0" smtClean="0"/>
              <a:t>Sadly losing Zoe &amp; John at Xmas, with Ali also going onto maternity leave at Xmas.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0B1FFB81-7E2C-3749-B71C-8A7E9E574748}"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023773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202E15-9E69-44F6-A219-FE4D10093F9E}"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796639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202E15-9E69-44F6-A219-FE4D10093F9E}"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519290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6" name="Rectangle 4"/>
          <p:cNvSpPr>
            <a:spLocks noGrp="1" noChangeArrowheads="1"/>
          </p:cNvSpPr>
          <p:nvPr>
            <p:ph type="ctrTitle"/>
          </p:nvPr>
        </p:nvSpPr>
        <p:spPr>
          <a:xfrm>
            <a:off x="517525" y="1590675"/>
            <a:ext cx="7772400" cy="1470025"/>
          </a:xfrm>
        </p:spPr>
        <p:txBody>
          <a:bodyPr/>
          <a:lstStyle>
            <a:lvl1pPr>
              <a:defRPr/>
            </a:lvl1pPr>
          </a:lstStyle>
          <a:p>
            <a:pPr lvl="0"/>
            <a:r>
              <a:rPr lang="en-US" altLang="en-US" noProof="0"/>
              <a:t>Click to edit Master title style</a:t>
            </a:r>
            <a:endParaRPr lang="en-GB" altLang="en-US" noProof="0"/>
          </a:p>
        </p:txBody>
      </p:sp>
      <p:sp>
        <p:nvSpPr>
          <p:cNvPr id="8197" name="Rectangle 5"/>
          <p:cNvSpPr>
            <a:spLocks noGrp="1" noChangeArrowheads="1"/>
          </p:cNvSpPr>
          <p:nvPr>
            <p:ph type="subTitle" idx="1"/>
          </p:nvPr>
        </p:nvSpPr>
        <p:spPr>
          <a:xfrm>
            <a:off x="515938" y="3060700"/>
            <a:ext cx="6400800" cy="1752600"/>
          </a:xfrm>
        </p:spPr>
        <p:txBody>
          <a:bodyPr/>
          <a:lstStyle>
            <a:lvl1pPr marL="0" indent="0">
              <a:buFontTx/>
              <a:buNone/>
              <a:defRPr/>
            </a:lvl1pPr>
          </a:lstStyle>
          <a:p>
            <a:pPr lvl="0"/>
            <a:r>
              <a:rPr lang="en-US" altLang="en-US" noProof="0"/>
              <a:t>Click to edit Master subtitle style</a:t>
            </a:r>
            <a:endParaRPr lang="en-GB" altLang="en-US" noProof="0"/>
          </a:p>
        </p:txBody>
      </p:sp>
    </p:spTree>
    <p:extLst>
      <p:ext uri="{BB962C8B-B14F-4D97-AF65-F5344CB8AC3E}">
        <p14:creationId xmlns:p14="http://schemas.microsoft.com/office/powerpoint/2010/main" val="815288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8997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1138" y="274638"/>
            <a:ext cx="2022475" cy="49704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90538" y="274638"/>
            <a:ext cx="5918200" cy="4970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00793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0538" y="274638"/>
            <a:ext cx="8093075"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490538" y="1409700"/>
            <a:ext cx="8093075" cy="3835400"/>
          </a:xfrm>
        </p:spPr>
        <p:txBody>
          <a:bodyPr/>
          <a:lstStyle/>
          <a:p>
            <a:r>
              <a:rPr lang="en-US" dirty="0"/>
              <a:t>Click icon to add chart</a:t>
            </a:r>
            <a:endParaRPr lang="en-GB" dirty="0"/>
          </a:p>
        </p:txBody>
      </p:sp>
    </p:spTree>
    <p:extLst>
      <p:ext uri="{BB962C8B-B14F-4D97-AF65-F5344CB8AC3E}">
        <p14:creationId xmlns:p14="http://schemas.microsoft.com/office/powerpoint/2010/main" val="3371191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576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CB47B6D-5958-4ED3-8CCB-3BB7536E4A4A}" type="datetimeFigureOut">
              <a:rPr lang="en-GB">
                <a:solidFill>
                  <a:prstClr val="black">
                    <a:tint val="75000"/>
                  </a:prstClr>
                </a:solidFill>
              </a:rPr>
              <a:pPr/>
              <a:t>25/11/2019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F03CC21-86D0-4A9A-8AF9-00E0E7F3F9A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0259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CB47B6D-5958-4ED3-8CCB-3BB7536E4A4A}" type="datetimeFigureOut">
              <a:rPr lang="en-GB">
                <a:solidFill>
                  <a:prstClr val="black">
                    <a:tint val="75000"/>
                  </a:prstClr>
                </a:solidFill>
              </a:rPr>
              <a:pPr/>
              <a:t>25/11/2019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F03CC21-86D0-4A9A-8AF9-00E0E7F3F9A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5363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B47B6D-5958-4ED3-8CCB-3BB7536E4A4A}" type="datetimeFigureOut">
              <a:rPr lang="en-GB">
                <a:solidFill>
                  <a:prstClr val="black">
                    <a:tint val="75000"/>
                  </a:prstClr>
                </a:solidFill>
              </a:rPr>
              <a:pPr/>
              <a:t>25/11/2019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F03CC21-86D0-4A9A-8AF9-00E0E7F3F9A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2253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CB47B6D-5958-4ED3-8CCB-3BB7536E4A4A}" type="datetimeFigureOut">
              <a:rPr lang="en-GB">
                <a:solidFill>
                  <a:prstClr val="black">
                    <a:tint val="75000"/>
                  </a:prstClr>
                </a:solidFill>
              </a:rPr>
              <a:pPr/>
              <a:t>25/11/2019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F03CC21-86D0-4A9A-8AF9-00E0E7F3F9A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4924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CB47B6D-5958-4ED3-8CCB-3BB7536E4A4A}" type="datetimeFigureOut">
              <a:rPr lang="en-GB">
                <a:solidFill>
                  <a:prstClr val="black">
                    <a:tint val="75000"/>
                  </a:prstClr>
                </a:solidFill>
              </a:rPr>
              <a:pPr/>
              <a:t>25/11/2019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F03CC21-86D0-4A9A-8AF9-00E0E7F3F9A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1311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CB47B6D-5958-4ED3-8CCB-3BB7536E4A4A}" type="datetimeFigureOut">
              <a:rPr lang="en-GB">
                <a:solidFill>
                  <a:prstClr val="black">
                    <a:tint val="75000"/>
                  </a:prstClr>
                </a:solidFill>
              </a:rPr>
              <a:pPr/>
              <a:t>25/11/2019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F03CC21-86D0-4A9A-8AF9-00E0E7F3F9A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3468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xmlns="" id="{534C776B-AD84-DE40-A542-6A25C97B9CC0}"/>
              </a:ext>
            </a:extLst>
          </p:cNvPr>
          <p:cNvSpPr>
            <a:spLocks noGrp="1"/>
          </p:cNvSpPr>
          <p:nvPr>
            <p:ph type="title"/>
          </p:nvPr>
        </p:nvSpPr>
        <p:spPr/>
        <p:txBody>
          <a:bodyPr/>
          <a:lstStyle>
            <a:lvl1pPr>
              <a:defRPr>
                <a:solidFill>
                  <a:srgbClr val="96A800"/>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594093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47B6D-5958-4ED3-8CCB-3BB7536E4A4A}" type="datetimeFigureOut">
              <a:rPr lang="en-GB">
                <a:solidFill>
                  <a:prstClr val="black">
                    <a:tint val="75000"/>
                  </a:prstClr>
                </a:solidFill>
              </a:rPr>
              <a:pPr/>
              <a:t>25/11/2019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F03CC21-86D0-4A9A-8AF9-00E0E7F3F9A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0075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B47B6D-5958-4ED3-8CCB-3BB7536E4A4A}" type="datetimeFigureOut">
              <a:rPr lang="en-GB">
                <a:solidFill>
                  <a:prstClr val="black">
                    <a:tint val="75000"/>
                  </a:prstClr>
                </a:solidFill>
              </a:rPr>
              <a:pPr/>
              <a:t>25/11/2019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F03CC21-86D0-4A9A-8AF9-00E0E7F3F9A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13414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B47B6D-5958-4ED3-8CCB-3BB7536E4A4A}" type="datetimeFigureOut">
              <a:rPr lang="en-GB">
                <a:solidFill>
                  <a:prstClr val="black">
                    <a:tint val="75000"/>
                  </a:prstClr>
                </a:solidFill>
              </a:rPr>
              <a:pPr/>
              <a:t>25/11/2019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F03CC21-86D0-4A9A-8AF9-00E0E7F3F9A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0425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CB47B6D-5958-4ED3-8CCB-3BB7536E4A4A}" type="datetimeFigureOut">
              <a:rPr lang="en-GB">
                <a:solidFill>
                  <a:prstClr val="black">
                    <a:tint val="75000"/>
                  </a:prstClr>
                </a:solidFill>
              </a:rPr>
              <a:pPr/>
              <a:t>25/11/2019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F03CC21-86D0-4A9A-8AF9-00E0E7F3F9A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50274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CB47B6D-5958-4ED3-8CCB-3BB7536E4A4A}" type="datetimeFigureOut">
              <a:rPr lang="en-GB">
                <a:solidFill>
                  <a:prstClr val="black">
                    <a:tint val="75000"/>
                  </a:prstClr>
                </a:solidFill>
              </a:rPr>
              <a:pPr/>
              <a:t>25/11/2019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F03CC21-86D0-4A9A-8AF9-00E0E7F3F9A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4262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0A87B2-15BA-4AFD-A529-0638BD1EDE8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828C62DC-DD53-417F-9990-C98BB746FF5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B663AB9E-5750-41C5-B0B4-90ECFE036585}"/>
              </a:ext>
            </a:extLst>
          </p:cNvPr>
          <p:cNvSpPr>
            <a:spLocks noGrp="1"/>
          </p:cNvSpPr>
          <p:nvPr>
            <p:ph type="dt" sz="half" idx="10"/>
          </p:nvPr>
        </p:nvSpPr>
        <p:spPr/>
        <p:txBody>
          <a:body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36CF1699-D189-494D-936C-EF7D421EC4E9}"/>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4905A356-BD02-4032-816F-7312143D9484}"/>
              </a:ext>
            </a:extLst>
          </p:cNvPr>
          <p:cNvSpPr>
            <a:spLocks noGrp="1"/>
          </p:cNvSpPr>
          <p:nvPr>
            <p:ph type="sldNum" sz="quarter" idx="12"/>
          </p:nvPr>
        </p:nvSpPr>
        <p:spPr/>
        <p:txBody>
          <a:body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0898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A11DD7-6B07-4D17-9185-6E5FD6BE94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652A86B6-840A-459E-8FA5-2C34F6E985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DC908389-53BB-4EDA-89C3-E6B55CA78421}"/>
              </a:ext>
            </a:extLst>
          </p:cNvPr>
          <p:cNvSpPr>
            <a:spLocks noGrp="1"/>
          </p:cNvSpPr>
          <p:nvPr>
            <p:ph type="dt" sz="half" idx="10"/>
          </p:nvPr>
        </p:nvSpPr>
        <p:spPr/>
        <p:txBody>
          <a:body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C2E21B27-CB3A-4FD2-AE53-8675768A9C25}"/>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8B30050E-D690-4A42-814C-786C9DD65DF3}"/>
              </a:ext>
            </a:extLst>
          </p:cNvPr>
          <p:cNvSpPr>
            <a:spLocks noGrp="1"/>
          </p:cNvSpPr>
          <p:nvPr>
            <p:ph type="sldNum" sz="quarter" idx="12"/>
          </p:nvPr>
        </p:nvSpPr>
        <p:spPr/>
        <p:txBody>
          <a:body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3732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311109-710B-48AD-8F45-9448327586A2}"/>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5EC4B476-1B72-4543-ABCC-2DDDFF625C4B}"/>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BC53C9B-97D5-4EF6-A231-176899CFCB2A}"/>
              </a:ext>
            </a:extLst>
          </p:cNvPr>
          <p:cNvSpPr>
            <a:spLocks noGrp="1"/>
          </p:cNvSpPr>
          <p:nvPr>
            <p:ph type="dt" sz="half" idx="10"/>
          </p:nvPr>
        </p:nvSpPr>
        <p:spPr/>
        <p:txBody>
          <a:body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0A458763-1662-4D07-8FDC-CAFD7ECB723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E81BEB34-06E0-4988-B467-E0BD74D47745}"/>
              </a:ext>
            </a:extLst>
          </p:cNvPr>
          <p:cNvSpPr>
            <a:spLocks noGrp="1"/>
          </p:cNvSpPr>
          <p:nvPr>
            <p:ph type="sldNum" sz="quarter" idx="12"/>
          </p:nvPr>
        </p:nvSpPr>
        <p:spPr/>
        <p:txBody>
          <a:body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3622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A82511-083A-4EB1-81DF-382FA9C6C6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897A0221-59C9-4F6F-ABCF-3C255D696FE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57D2D2CF-B31D-47D6-9929-4FF4452E0AD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3561A4B7-E9BB-46B2-AD46-0D33787C25BF}"/>
              </a:ext>
            </a:extLst>
          </p:cNvPr>
          <p:cNvSpPr>
            <a:spLocks noGrp="1"/>
          </p:cNvSpPr>
          <p:nvPr>
            <p:ph type="dt" sz="half" idx="10"/>
          </p:nvPr>
        </p:nvSpPr>
        <p:spPr/>
        <p:txBody>
          <a:body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BFD3B177-2E82-49AB-8448-6EDCBFEC978E}"/>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3A3DB14C-06F6-4250-A663-27733028038F}"/>
              </a:ext>
            </a:extLst>
          </p:cNvPr>
          <p:cNvSpPr>
            <a:spLocks noGrp="1"/>
          </p:cNvSpPr>
          <p:nvPr>
            <p:ph type="sldNum" sz="quarter" idx="12"/>
          </p:nvPr>
        </p:nvSpPr>
        <p:spPr/>
        <p:txBody>
          <a:body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683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D5195E-1788-4730-99A2-6396094D79CD}"/>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15D51A2F-69FD-4766-B5AF-77B10C6E7671}"/>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2F9DB9A-F2C3-455D-B85B-17E35802950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6F90A1F5-B5E0-4120-AD57-48D679AD366B}"/>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81F2857-47D7-4387-9B25-5B2EFA0FFA9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AC6736D3-7763-45E3-BD38-6525D9FCAD7E}"/>
              </a:ext>
            </a:extLst>
          </p:cNvPr>
          <p:cNvSpPr>
            <a:spLocks noGrp="1"/>
          </p:cNvSpPr>
          <p:nvPr>
            <p:ph type="dt" sz="half" idx="10"/>
          </p:nvPr>
        </p:nvSpPr>
        <p:spPr/>
        <p:txBody>
          <a:body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E3FB1EE9-C5A5-4220-AE3A-B7CB82541388}"/>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423BE378-967F-4F2C-A2E9-9C6D8D7EF4F0}"/>
              </a:ext>
            </a:extLst>
          </p:cNvPr>
          <p:cNvSpPr>
            <a:spLocks noGrp="1"/>
          </p:cNvSpPr>
          <p:nvPr>
            <p:ph type="sldNum" sz="quarter" idx="12"/>
          </p:nvPr>
        </p:nvSpPr>
        <p:spPr/>
        <p:txBody>
          <a:body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5617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04379"/>
            <a:ext cx="7772400" cy="1362075"/>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70419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22911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991B3B-E657-45C9-A925-0692F88A142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BC4FEE91-DEF9-4E84-BC4E-B5894BD1CD3D}"/>
              </a:ext>
            </a:extLst>
          </p:cNvPr>
          <p:cNvSpPr>
            <a:spLocks noGrp="1"/>
          </p:cNvSpPr>
          <p:nvPr>
            <p:ph type="dt" sz="half" idx="10"/>
          </p:nvPr>
        </p:nvSpPr>
        <p:spPr/>
        <p:txBody>
          <a:body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28490FC0-1D53-471F-ADAD-004903EC06FC}"/>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8649055E-2DAE-4A1C-A756-C3C0D240ABE6}"/>
              </a:ext>
            </a:extLst>
          </p:cNvPr>
          <p:cNvSpPr>
            <a:spLocks noGrp="1"/>
          </p:cNvSpPr>
          <p:nvPr>
            <p:ph type="sldNum" sz="quarter" idx="12"/>
          </p:nvPr>
        </p:nvSpPr>
        <p:spPr/>
        <p:txBody>
          <a:body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8300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0E4F281-94B4-42F3-A3B9-1B974C842E88}"/>
              </a:ext>
            </a:extLst>
          </p:cNvPr>
          <p:cNvSpPr>
            <a:spLocks noGrp="1"/>
          </p:cNvSpPr>
          <p:nvPr>
            <p:ph type="dt" sz="half" idx="10"/>
          </p:nvPr>
        </p:nvSpPr>
        <p:spPr/>
        <p:txBody>
          <a:body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8513087C-7851-44E4-8EA2-3165FA6080B6}"/>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AF4555D8-28F0-4B96-9B1E-56958474BF3A}"/>
              </a:ext>
            </a:extLst>
          </p:cNvPr>
          <p:cNvSpPr>
            <a:spLocks noGrp="1"/>
          </p:cNvSpPr>
          <p:nvPr>
            <p:ph type="sldNum" sz="quarter" idx="12"/>
          </p:nvPr>
        </p:nvSpPr>
        <p:spPr/>
        <p:txBody>
          <a:body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1172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3690B9-9F29-4BF3-8169-90E924A38CE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3A491291-9D26-4A2A-BFB4-7B1D97B21324}"/>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3B740327-D5B4-4CDE-BE59-ABAB90A417D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F6B97A6-7B2E-418B-AADD-60488542E19E}"/>
              </a:ext>
            </a:extLst>
          </p:cNvPr>
          <p:cNvSpPr>
            <a:spLocks noGrp="1"/>
          </p:cNvSpPr>
          <p:nvPr>
            <p:ph type="dt" sz="half" idx="10"/>
          </p:nvPr>
        </p:nvSpPr>
        <p:spPr/>
        <p:txBody>
          <a:body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6B0EA4E3-83F4-4647-ACAE-F45B5A438B2F}"/>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EC1EE1D7-AAC5-44E7-BA05-6D6B2BA9114C}"/>
              </a:ext>
            </a:extLst>
          </p:cNvPr>
          <p:cNvSpPr>
            <a:spLocks noGrp="1"/>
          </p:cNvSpPr>
          <p:nvPr>
            <p:ph type="sldNum" sz="quarter" idx="12"/>
          </p:nvPr>
        </p:nvSpPr>
        <p:spPr/>
        <p:txBody>
          <a:body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5908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79C843-C17D-4A0A-928B-369B0B9D1A7A}"/>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910EA43B-4639-4AAB-8FBB-5E163C28774E}"/>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1F5B38CF-9ABC-4EF0-B795-08796526A6B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C0E0EC9-2221-4F36-96F8-AC8084F03847}"/>
              </a:ext>
            </a:extLst>
          </p:cNvPr>
          <p:cNvSpPr>
            <a:spLocks noGrp="1"/>
          </p:cNvSpPr>
          <p:nvPr>
            <p:ph type="dt" sz="half" idx="10"/>
          </p:nvPr>
        </p:nvSpPr>
        <p:spPr/>
        <p:txBody>
          <a:body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4B08AD85-654A-4911-9E54-42ED954CA3EE}"/>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48B6D1CA-0BB6-4180-BD4B-EEDD0C2F4FE0}"/>
              </a:ext>
            </a:extLst>
          </p:cNvPr>
          <p:cNvSpPr>
            <a:spLocks noGrp="1"/>
          </p:cNvSpPr>
          <p:nvPr>
            <p:ph type="sldNum" sz="quarter" idx="12"/>
          </p:nvPr>
        </p:nvSpPr>
        <p:spPr/>
        <p:txBody>
          <a:body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3094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8C6DE6-C2A9-446F-9F6D-994A4F30A5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58FD20F7-CACA-496F-89EB-2546B2D156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94AF8A3-ACD7-4830-88AB-A1F8FC12C9A8}"/>
              </a:ext>
            </a:extLst>
          </p:cNvPr>
          <p:cNvSpPr>
            <a:spLocks noGrp="1"/>
          </p:cNvSpPr>
          <p:nvPr>
            <p:ph type="dt" sz="half" idx="10"/>
          </p:nvPr>
        </p:nvSpPr>
        <p:spPr/>
        <p:txBody>
          <a:body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612CE212-9EDE-4FC5-8E08-7BA4EDBBA9F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1AA9545C-063F-4314-A292-233812463BB6}"/>
              </a:ext>
            </a:extLst>
          </p:cNvPr>
          <p:cNvSpPr>
            <a:spLocks noGrp="1"/>
          </p:cNvSpPr>
          <p:nvPr>
            <p:ph type="sldNum" sz="quarter" idx="12"/>
          </p:nvPr>
        </p:nvSpPr>
        <p:spPr/>
        <p:txBody>
          <a:body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8253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CB0A05A-C3BE-4B0F-B8D2-EBCC9B74995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7FCA176-CA9E-4512-9CA4-2DE254523D4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7789E39-5E57-4E7A-A4B8-3DCD32D8ED6A}"/>
              </a:ext>
            </a:extLst>
          </p:cNvPr>
          <p:cNvSpPr>
            <a:spLocks noGrp="1"/>
          </p:cNvSpPr>
          <p:nvPr>
            <p:ph type="dt" sz="half" idx="10"/>
          </p:nvPr>
        </p:nvSpPr>
        <p:spPr/>
        <p:txBody>
          <a:body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E458A906-9688-499A-A950-E89163A6B02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484373C5-B624-48CD-B8D5-0E1901E22E0C}"/>
              </a:ext>
            </a:extLst>
          </p:cNvPr>
          <p:cNvSpPr>
            <a:spLocks noGrp="1"/>
          </p:cNvSpPr>
          <p:nvPr>
            <p:ph type="sldNum" sz="quarter" idx="12"/>
          </p:nvPr>
        </p:nvSpPr>
        <p:spPr/>
        <p:txBody>
          <a:body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9817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6" name="Rectangle 4"/>
          <p:cNvSpPr>
            <a:spLocks noGrp="1" noChangeArrowheads="1"/>
          </p:cNvSpPr>
          <p:nvPr>
            <p:ph type="ctrTitle"/>
          </p:nvPr>
        </p:nvSpPr>
        <p:spPr>
          <a:xfrm>
            <a:off x="517525" y="1590675"/>
            <a:ext cx="7772400" cy="1470025"/>
          </a:xfrm>
        </p:spPr>
        <p:txBody>
          <a:bodyPr/>
          <a:lstStyle>
            <a:lvl1pPr>
              <a:defRPr/>
            </a:lvl1pPr>
          </a:lstStyle>
          <a:p>
            <a:pPr lvl="0"/>
            <a:r>
              <a:rPr lang="en-US" altLang="en-US" noProof="0"/>
              <a:t>Click to edit Master title style</a:t>
            </a:r>
            <a:endParaRPr lang="en-GB" altLang="en-US" noProof="0"/>
          </a:p>
        </p:txBody>
      </p:sp>
      <p:sp>
        <p:nvSpPr>
          <p:cNvPr id="8197" name="Rectangle 5"/>
          <p:cNvSpPr>
            <a:spLocks noGrp="1" noChangeArrowheads="1"/>
          </p:cNvSpPr>
          <p:nvPr>
            <p:ph type="subTitle" idx="1"/>
          </p:nvPr>
        </p:nvSpPr>
        <p:spPr>
          <a:xfrm>
            <a:off x="515938" y="3060700"/>
            <a:ext cx="6400800" cy="1752600"/>
          </a:xfrm>
        </p:spPr>
        <p:txBody>
          <a:bodyPr/>
          <a:lstStyle>
            <a:lvl1pPr marL="0" indent="0">
              <a:buFontTx/>
              <a:buNone/>
              <a:defRPr/>
            </a:lvl1pPr>
          </a:lstStyle>
          <a:p>
            <a:pPr lvl="0"/>
            <a:r>
              <a:rPr lang="en-US" altLang="en-US" noProof="0"/>
              <a:t>Click to edit Master subtitle style</a:t>
            </a:r>
            <a:endParaRPr lang="en-GB" altLang="en-US" noProof="0"/>
          </a:p>
        </p:txBody>
      </p:sp>
      <p:pic>
        <p:nvPicPr>
          <p:cNvPr id="7" name="Picture 8">
            <a:extLst>
              <a:ext uri="{FF2B5EF4-FFF2-40B4-BE49-F238E27FC236}">
                <a16:creationId xmlns:a16="http://schemas.microsoft.com/office/drawing/2014/main" xmlns="" id="{AA744007-0C9A-944C-AEEC-C9B61CD4144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552649" y="5669281"/>
            <a:ext cx="1589204" cy="1180008"/>
          </a:xfrm>
          <a:prstGeom prst="rect">
            <a:avLst/>
          </a:prstGeom>
          <a:noFill/>
          <a:ln>
            <a:noFill/>
          </a:ln>
          <a:effectLst/>
          <a:extLst/>
        </p:spPr>
      </p:pic>
      <p:sp>
        <p:nvSpPr>
          <p:cNvPr id="8" name="Text Box 11">
            <a:extLst>
              <a:ext uri="{FF2B5EF4-FFF2-40B4-BE49-F238E27FC236}">
                <a16:creationId xmlns:a16="http://schemas.microsoft.com/office/drawing/2014/main" xmlns="" id="{760CD1C8-AEAA-5140-8BF5-F39A2D3F1CAE}"/>
              </a:ext>
            </a:extLst>
          </p:cNvPr>
          <p:cNvSpPr txBox="1">
            <a:spLocks noChangeArrowheads="1"/>
          </p:cNvSpPr>
          <p:nvPr userDrawn="1"/>
        </p:nvSpPr>
        <p:spPr bwMode="auto">
          <a:xfrm>
            <a:off x="515938" y="6309452"/>
            <a:ext cx="33275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fontAlgn="base">
              <a:spcBef>
                <a:spcPct val="0"/>
              </a:spcBef>
              <a:spcAft>
                <a:spcPct val="0"/>
              </a:spcAft>
            </a:pPr>
            <a:r>
              <a:rPr lang="en-GB" altLang="en-US" sz="2000" dirty="0">
                <a:solidFill>
                  <a:srgbClr val="96A800"/>
                </a:solidFill>
              </a:rPr>
              <a:t>www.hertfordshire.gov.uk</a:t>
            </a:r>
          </a:p>
        </p:txBody>
      </p:sp>
    </p:spTree>
    <p:extLst>
      <p:ext uri="{BB962C8B-B14F-4D97-AF65-F5344CB8AC3E}">
        <p14:creationId xmlns:p14="http://schemas.microsoft.com/office/powerpoint/2010/main" val="1484770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xmlns="" id="{534C776B-AD84-DE40-A542-6A25C97B9CC0}"/>
              </a:ext>
            </a:extLst>
          </p:cNvPr>
          <p:cNvSpPr>
            <a:spLocks noGrp="1"/>
          </p:cNvSpPr>
          <p:nvPr>
            <p:ph type="title"/>
          </p:nvPr>
        </p:nvSpPr>
        <p:spPr/>
        <p:txBody>
          <a:bodyPr/>
          <a:lstStyle>
            <a:lvl1pPr>
              <a:defRPr>
                <a:solidFill>
                  <a:srgbClr val="96A800"/>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583665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04379"/>
            <a:ext cx="7772400" cy="1362075"/>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70419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6596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1409700"/>
            <a:ext cx="3970337" cy="383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3275" y="1409700"/>
            <a:ext cx="3970338" cy="383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0243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0538" y="1409700"/>
            <a:ext cx="3970337" cy="383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3275" y="1409700"/>
            <a:ext cx="3970338" cy="383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62987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1480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1480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25805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13767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560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8132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691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9258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1138" y="274638"/>
            <a:ext cx="2022475" cy="49704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90538" y="274638"/>
            <a:ext cx="5918200" cy="4970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907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0538" y="274638"/>
            <a:ext cx="8093075"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490538" y="1409700"/>
            <a:ext cx="8093075" cy="3835400"/>
          </a:xfrm>
        </p:spPr>
        <p:txBody>
          <a:bodyPr/>
          <a:lstStyle/>
          <a:p>
            <a:r>
              <a:rPr lang="en-US"/>
              <a:t>Click icon to add chart</a:t>
            </a:r>
            <a:endParaRPr lang="en-GB"/>
          </a:p>
        </p:txBody>
      </p:sp>
    </p:spTree>
    <p:extLst>
      <p:ext uri="{BB962C8B-B14F-4D97-AF65-F5344CB8AC3E}">
        <p14:creationId xmlns:p14="http://schemas.microsoft.com/office/powerpoint/2010/main" val="2411139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01050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95050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1480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1480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49161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7751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339081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304800" y="1341438"/>
            <a:ext cx="4191000" cy="4297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41438"/>
            <a:ext cx="4191000" cy="4297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6516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0323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267436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9863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86108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26614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09732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74638"/>
            <a:ext cx="2133600" cy="5364162"/>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04800" y="274638"/>
            <a:ext cx="62484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82130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2409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831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3567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1090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xmlns="" id="{547939C5-3DA0-424F-AD0B-9C64CBFBA61D}"/>
              </a:ext>
            </a:extLst>
          </p:cNvPr>
          <p:cNvSpPr>
            <a:spLocks/>
          </p:cNvSpPr>
          <p:nvPr userDrawn="1"/>
        </p:nvSpPr>
        <p:spPr bwMode="auto">
          <a:xfrm>
            <a:off x="-5321" y="5481870"/>
            <a:ext cx="9147175" cy="1376362"/>
          </a:xfrm>
          <a:custGeom>
            <a:avLst/>
            <a:gdLst>
              <a:gd name="T0" fmla="*/ 5762 w 5762"/>
              <a:gd name="T1" fmla="*/ 867 h 867"/>
              <a:gd name="T2" fmla="*/ 5762 w 5762"/>
              <a:gd name="T3" fmla="*/ 124 h 867"/>
              <a:gd name="T4" fmla="*/ 4975 w 5762"/>
              <a:gd name="T5" fmla="*/ 60 h 867"/>
              <a:gd name="T6" fmla="*/ 4161 w 5762"/>
              <a:gd name="T7" fmla="*/ 17 h 867"/>
              <a:gd name="T8" fmla="*/ 4031 w 5762"/>
              <a:gd name="T9" fmla="*/ 17 h 867"/>
              <a:gd name="T10" fmla="*/ 3628 w 5762"/>
              <a:gd name="T11" fmla="*/ 4 h 867"/>
              <a:gd name="T12" fmla="*/ 3491 w 5762"/>
              <a:gd name="T13" fmla="*/ 4 h 867"/>
              <a:gd name="T14" fmla="*/ 3080 w 5762"/>
              <a:gd name="T15" fmla="*/ 0 h 867"/>
              <a:gd name="T16" fmla="*/ 3026 w 5762"/>
              <a:gd name="T17" fmla="*/ 0 h 867"/>
              <a:gd name="T18" fmla="*/ 2246 w 5762"/>
              <a:gd name="T19" fmla="*/ 13 h 867"/>
              <a:gd name="T20" fmla="*/ 1466 w 5762"/>
              <a:gd name="T21" fmla="*/ 34 h 867"/>
              <a:gd name="T22" fmla="*/ 713 w 5762"/>
              <a:gd name="T23" fmla="*/ 73 h 867"/>
              <a:gd name="T24" fmla="*/ 2 w 5762"/>
              <a:gd name="T25" fmla="*/ 116 h 867"/>
              <a:gd name="T26" fmla="*/ 0 w 5762"/>
              <a:gd name="T27" fmla="*/ 867 h 867"/>
              <a:gd name="T28" fmla="*/ 5762 w 5762"/>
              <a:gd name="T29"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2" h="867">
                <a:moveTo>
                  <a:pt x="5762" y="867"/>
                </a:moveTo>
                <a:lnTo>
                  <a:pt x="5762" y="124"/>
                </a:lnTo>
                <a:lnTo>
                  <a:pt x="4975" y="60"/>
                </a:lnTo>
                <a:lnTo>
                  <a:pt x="4161" y="17"/>
                </a:lnTo>
                <a:lnTo>
                  <a:pt x="4031" y="17"/>
                </a:lnTo>
                <a:lnTo>
                  <a:pt x="3628" y="4"/>
                </a:lnTo>
                <a:lnTo>
                  <a:pt x="3491" y="4"/>
                </a:lnTo>
                <a:lnTo>
                  <a:pt x="3080" y="0"/>
                </a:lnTo>
                <a:lnTo>
                  <a:pt x="3026" y="0"/>
                </a:lnTo>
                <a:lnTo>
                  <a:pt x="2246" y="13"/>
                </a:lnTo>
                <a:lnTo>
                  <a:pt x="1466" y="34"/>
                </a:lnTo>
                <a:lnTo>
                  <a:pt x="713" y="73"/>
                </a:lnTo>
                <a:lnTo>
                  <a:pt x="2" y="116"/>
                </a:lnTo>
                <a:lnTo>
                  <a:pt x="0" y="867"/>
                </a:lnTo>
                <a:lnTo>
                  <a:pt x="5762" y="867"/>
                </a:lnTo>
                <a:close/>
              </a:path>
            </a:pathLst>
          </a:custGeom>
          <a:solidFill>
            <a:srgbClr val="96A800"/>
          </a:solidFill>
          <a:ln>
            <a:noFill/>
          </a:ln>
          <a:extLst/>
        </p:spPr>
        <p:txBody>
          <a:bodyPr/>
          <a:lstStyle/>
          <a:p>
            <a:pPr fontAlgn="base">
              <a:spcBef>
                <a:spcPct val="0"/>
              </a:spcBef>
              <a:spcAft>
                <a:spcPct val="0"/>
              </a:spcAft>
            </a:pPr>
            <a:endParaRPr lang="en-GB" dirty="0">
              <a:solidFill>
                <a:srgbClr val="808080"/>
              </a:solidFill>
            </a:endParaRPr>
          </a:p>
        </p:txBody>
      </p:sp>
      <p:sp>
        <p:nvSpPr>
          <p:cNvPr id="1032" name="Freeform 8"/>
          <p:cNvSpPr>
            <a:spLocks/>
          </p:cNvSpPr>
          <p:nvPr/>
        </p:nvSpPr>
        <p:spPr bwMode="auto">
          <a:xfrm>
            <a:off x="-12140" y="5518685"/>
            <a:ext cx="9156140" cy="1376362"/>
          </a:xfrm>
          <a:custGeom>
            <a:avLst/>
            <a:gdLst>
              <a:gd name="T0" fmla="*/ 5762 w 5762"/>
              <a:gd name="T1" fmla="*/ 867 h 867"/>
              <a:gd name="T2" fmla="*/ 5762 w 5762"/>
              <a:gd name="T3" fmla="*/ 124 h 867"/>
              <a:gd name="T4" fmla="*/ 4975 w 5762"/>
              <a:gd name="T5" fmla="*/ 60 h 867"/>
              <a:gd name="T6" fmla="*/ 4161 w 5762"/>
              <a:gd name="T7" fmla="*/ 17 h 867"/>
              <a:gd name="T8" fmla="*/ 4031 w 5762"/>
              <a:gd name="T9" fmla="*/ 17 h 867"/>
              <a:gd name="T10" fmla="*/ 3628 w 5762"/>
              <a:gd name="T11" fmla="*/ 4 h 867"/>
              <a:gd name="T12" fmla="*/ 3491 w 5762"/>
              <a:gd name="T13" fmla="*/ 4 h 867"/>
              <a:gd name="T14" fmla="*/ 3080 w 5762"/>
              <a:gd name="T15" fmla="*/ 0 h 867"/>
              <a:gd name="T16" fmla="*/ 3026 w 5762"/>
              <a:gd name="T17" fmla="*/ 0 h 867"/>
              <a:gd name="T18" fmla="*/ 2246 w 5762"/>
              <a:gd name="T19" fmla="*/ 13 h 867"/>
              <a:gd name="T20" fmla="*/ 1466 w 5762"/>
              <a:gd name="T21" fmla="*/ 34 h 867"/>
              <a:gd name="T22" fmla="*/ 713 w 5762"/>
              <a:gd name="T23" fmla="*/ 73 h 867"/>
              <a:gd name="T24" fmla="*/ 2 w 5762"/>
              <a:gd name="T25" fmla="*/ 116 h 867"/>
              <a:gd name="T26" fmla="*/ 0 w 5762"/>
              <a:gd name="T27" fmla="*/ 867 h 867"/>
              <a:gd name="T28" fmla="*/ 5762 w 5762"/>
              <a:gd name="T29"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2" h="867">
                <a:moveTo>
                  <a:pt x="5762" y="867"/>
                </a:moveTo>
                <a:lnTo>
                  <a:pt x="5762" y="124"/>
                </a:lnTo>
                <a:lnTo>
                  <a:pt x="4975" y="60"/>
                </a:lnTo>
                <a:lnTo>
                  <a:pt x="4161" y="17"/>
                </a:lnTo>
                <a:lnTo>
                  <a:pt x="4031" y="17"/>
                </a:lnTo>
                <a:lnTo>
                  <a:pt x="3628" y="4"/>
                </a:lnTo>
                <a:lnTo>
                  <a:pt x="3491" y="4"/>
                </a:lnTo>
                <a:lnTo>
                  <a:pt x="3080" y="0"/>
                </a:lnTo>
                <a:lnTo>
                  <a:pt x="3026" y="0"/>
                </a:lnTo>
                <a:lnTo>
                  <a:pt x="2246" y="13"/>
                </a:lnTo>
                <a:lnTo>
                  <a:pt x="1466" y="34"/>
                </a:lnTo>
                <a:lnTo>
                  <a:pt x="713" y="73"/>
                </a:lnTo>
                <a:lnTo>
                  <a:pt x="2" y="116"/>
                </a:lnTo>
                <a:lnTo>
                  <a:pt x="0" y="867"/>
                </a:lnTo>
                <a:lnTo>
                  <a:pt x="5762" y="867"/>
                </a:lnTo>
                <a:close/>
              </a:path>
            </a:pathLst>
          </a:custGeom>
          <a:solidFill>
            <a:schemeClr val="bg1"/>
          </a:solidFill>
          <a:ln>
            <a:noFill/>
          </a:ln>
          <a:extLst/>
        </p:spPr>
        <p:txBody>
          <a:bodyPr/>
          <a:lstStyle/>
          <a:p>
            <a:pPr fontAlgn="base">
              <a:spcBef>
                <a:spcPct val="0"/>
              </a:spcBef>
              <a:spcAft>
                <a:spcPct val="0"/>
              </a:spcAft>
            </a:pPr>
            <a:endParaRPr lang="en-GB" dirty="0">
              <a:solidFill>
                <a:srgbClr val="808080"/>
              </a:solidFill>
            </a:endParaRPr>
          </a:p>
        </p:txBody>
      </p:sp>
      <p:sp>
        <p:nvSpPr>
          <p:cNvPr id="1026" name="Rectangle 2"/>
          <p:cNvSpPr>
            <a:spLocks noGrp="1" noChangeArrowheads="1"/>
          </p:cNvSpPr>
          <p:nvPr>
            <p:ph type="title"/>
          </p:nvPr>
        </p:nvSpPr>
        <p:spPr bwMode="auto">
          <a:xfrm>
            <a:off x="490538" y="274638"/>
            <a:ext cx="8093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Rectangle 3"/>
          <p:cNvSpPr>
            <a:spLocks noGrp="1" noChangeArrowheads="1"/>
          </p:cNvSpPr>
          <p:nvPr>
            <p:ph type="body" idx="1"/>
          </p:nvPr>
        </p:nvSpPr>
        <p:spPr bwMode="auto">
          <a:xfrm>
            <a:off x="490538" y="1409700"/>
            <a:ext cx="8093075"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8">
            <a:extLst>
              <a:ext uri="{FF2B5EF4-FFF2-40B4-BE49-F238E27FC236}">
                <a16:creationId xmlns:a16="http://schemas.microsoft.com/office/drawing/2014/main" xmlns="" id="{C03D5526-44E5-7248-911C-2128C819D9B3}"/>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7552649" y="5669281"/>
            <a:ext cx="1589204" cy="1180008"/>
          </a:xfrm>
          <a:prstGeom prst="rect">
            <a:avLst/>
          </a:prstGeom>
          <a:noFill/>
          <a:ln>
            <a:noFill/>
          </a:ln>
          <a:effectLst/>
          <a:extLst/>
        </p:spPr>
      </p:pic>
      <p:sp>
        <p:nvSpPr>
          <p:cNvPr id="8" name="Text Box 11">
            <a:extLst>
              <a:ext uri="{FF2B5EF4-FFF2-40B4-BE49-F238E27FC236}">
                <a16:creationId xmlns:a16="http://schemas.microsoft.com/office/drawing/2014/main" xmlns="" id="{5D96912D-1252-FD4B-AAF7-2D0ADBC3FB78}"/>
              </a:ext>
            </a:extLst>
          </p:cNvPr>
          <p:cNvSpPr txBox="1">
            <a:spLocks noChangeArrowheads="1"/>
          </p:cNvSpPr>
          <p:nvPr userDrawn="1"/>
        </p:nvSpPr>
        <p:spPr bwMode="auto">
          <a:xfrm>
            <a:off x="515938" y="6309452"/>
            <a:ext cx="33275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fontAlgn="base">
              <a:spcBef>
                <a:spcPct val="0"/>
              </a:spcBef>
              <a:spcAft>
                <a:spcPct val="0"/>
              </a:spcAft>
            </a:pPr>
            <a:r>
              <a:rPr lang="en-GB" altLang="en-US" sz="2000" dirty="0">
                <a:solidFill>
                  <a:srgbClr val="96A800"/>
                </a:solidFill>
              </a:rPr>
              <a:t>www.hertfordshire.gov.uk</a:t>
            </a:r>
          </a:p>
        </p:txBody>
      </p:sp>
    </p:spTree>
    <p:extLst>
      <p:ext uri="{BB962C8B-B14F-4D97-AF65-F5344CB8AC3E}">
        <p14:creationId xmlns:p14="http://schemas.microsoft.com/office/powerpoint/2010/main" val="154332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fontAlgn="base" hangingPunct="1">
        <a:spcBef>
          <a:spcPct val="0"/>
        </a:spcBef>
        <a:spcAft>
          <a:spcPct val="0"/>
        </a:spcAft>
        <a:defRPr sz="3600">
          <a:solidFill>
            <a:srgbClr val="96A800"/>
          </a:solidFill>
          <a:latin typeface="+mj-lt"/>
          <a:ea typeface="+mj-ea"/>
          <a:cs typeface="+mj-cs"/>
        </a:defRPr>
      </a:lvl1pPr>
      <a:lvl2pPr algn="l" rtl="0" eaLnBrk="1" fontAlgn="base" hangingPunct="1">
        <a:spcBef>
          <a:spcPct val="0"/>
        </a:spcBef>
        <a:spcAft>
          <a:spcPct val="0"/>
        </a:spcAft>
        <a:defRPr sz="3600">
          <a:solidFill>
            <a:srgbClr val="96A800"/>
          </a:solidFill>
          <a:latin typeface="Arial" charset="0"/>
          <a:cs typeface="Arial" charset="0"/>
        </a:defRPr>
      </a:lvl2pPr>
      <a:lvl3pPr algn="l" rtl="0" eaLnBrk="1" fontAlgn="base" hangingPunct="1">
        <a:spcBef>
          <a:spcPct val="0"/>
        </a:spcBef>
        <a:spcAft>
          <a:spcPct val="0"/>
        </a:spcAft>
        <a:defRPr sz="3600">
          <a:solidFill>
            <a:srgbClr val="96A800"/>
          </a:solidFill>
          <a:latin typeface="Arial" charset="0"/>
          <a:cs typeface="Arial" charset="0"/>
        </a:defRPr>
      </a:lvl3pPr>
      <a:lvl4pPr algn="l" rtl="0" eaLnBrk="1" fontAlgn="base" hangingPunct="1">
        <a:spcBef>
          <a:spcPct val="0"/>
        </a:spcBef>
        <a:spcAft>
          <a:spcPct val="0"/>
        </a:spcAft>
        <a:defRPr sz="3600">
          <a:solidFill>
            <a:srgbClr val="96A800"/>
          </a:solidFill>
          <a:latin typeface="Arial" charset="0"/>
          <a:cs typeface="Arial" charset="0"/>
        </a:defRPr>
      </a:lvl4pPr>
      <a:lvl5pPr algn="l" rtl="0" eaLnBrk="1" fontAlgn="base" hangingPunct="1">
        <a:spcBef>
          <a:spcPct val="0"/>
        </a:spcBef>
        <a:spcAft>
          <a:spcPct val="0"/>
        </a:spcAft>
        <a:defRPr sz="3600">
          <a:solidFill>
            <a:srgbClr val="96A800"/>
          </a:solidFill>
          <a:latin typeface="Arial" charset="0"/>
          <a:cs typeface="Arial" charset="0"/>
        </a:defRPr>
      </a:lvl5pPr>
      <a:lvl6pPr marL="457200" algn="l" rtl="0" eaLnBrk="1" fontAlgn="base" hangingPunct="1">
        <a:spcBef>
          <a:spcPct val="0"/>
        </a:spcBef>
        <a:spcAft>
          <a:spcPct val="0"/>
        </a:spcAft>
        <a:defRPr sz="3600">
          <a:solidFill>
            <a:srgbClr val="96A800"/>
          </a:solidFill>
          <a:latin typeface="Arial" charset="0"/>
          <a:cs typeface="Arial" charset="0"/>
        </a:defRPr>
      </a:lvl6pPr>
      <a:lvl7pPr marL="914400" algn="l" rtl="0" eaLnBrk="1" fontAlgn="base" hangingPunct="1">
        <a:spcBef>
          <a:spcPct val="0"/>
        </a:spcBef>
        <a:spcAft>
          <a:spcPct val="0"/>
        </a:spcAft>
        <a:defRPr sz="3600">
          <a:solidFill>
            <a:srgbClr val="96A800"/>
          </a:solidFill>
          <a:latin typeface="Arial" charset="0"/>
          <a:cs typeface="Arial" charset="0"/>
        </a:defRPr>
      </a:lvl7pPr>
      <a:lvl8pPr marL="1371600" algn="l" rtl="0" eaLnBrk="1" fontAlgn="base" hangingPunct="1">
        <a:spcBef>
          <a:spcPct val="0"/>
        </a:spcBef>
        <a:spcAft>
          <a:spcPct val="0"/>
        </a:spcAft>
        <a:defRPr sz="3600">
          <a:solidFill>
            <a:srgbClr val="96A800"/>
          </a:solidFill>
          <a:latin typeface="Arial" charset="0"/>
          <a:cs typeface="Arial" charset="0"/>
        </a:defRPr>
      </a:lvl8pPr>
      <a:lvl9pPr marL="1828800" algn="l" rtl="0" eaLnBrk="1" fontAlgn="base" hangingPunct="1">
        <a:spcBef>
          <a:spcPct val="0"/>
        </a:spcBef>
        <a:spcAft>
          <a:spcPct val="0"/>
        </a:spcAft>
        <a:defRPr sz="3600">
          <a:solidFill>
            <a:srgbClr val="96A800"/>
          </a:solidFill>
          <a:latin typeface="Arial" charset="0"/>
          <a:cs typeface="Arial" charset="0"/>
        </a:defRPr>
      </a:lvl9pPr>
    </p:titleStyle>
    <p:bodyStyle>
      <a:lvl1pPr marL="271463" indent="-271463" algn="l" rtl="0" eaLnBrk="1" fontAlgn="base" hangingPunct="1">
        <a:lnSpc>
          <a:spcPct val="95000"/>
        </a:lnSpc>
        <a:spcBef>
          <a:spcPct val="30000"/>
        </a:spcBef>
        <a:spcAft>
          <a:spcPct val="0"/>
        </a:spcAft>
        <a:buSzPct val="125000"/>
        <a:buChar char="•"/>
        <a:defRPr sz="24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4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4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47B6D-5958-4ED3-8CCB-3BB7536E4A4A}" type="datetimeFigureOut">
              <a:rPr lang="en-GB" smtClean="0">
                <a:solidFill>
                  <a:prstClr val="black">
                    <a:tint val="75000"/>
                  </a:prstClr>
                </a:solidFill>
              </a:rPr>
              <a:pPr/>
              <a:t>25/11/2019</a:t>
            </a:fld>
            <a:endParaRPr lang="en-GB"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3CC21-86D0-4A9A-8AF9-00E0E7F3F9A8}" type="slidenum">
              <a:rPr lang="en-GB" smtClean="0">
                <a:solidFill>
                  <a:prstClr val="black">
                    <a:tint val="75000"/>
                  </a:prstClr>
                </a:solidFill>
              </a:rPr>
              <a:pPr/>
              <a:t>‹#›</a:t>
            </a:fld>
            <a:endParaRPr lang="en-GB" smtClean="0">
              <a:solidFill>
                <a:prstClr val="black">
                  <a:tint val="75000"/>
                </a:prstClr>
              </a:solidFill>
            </a:endParaRPr>
          </a:p>
        </p:txBody>
      </p:sp>
    </p:spTree>
    <p:extLst>
      <p:ext uri="{BB962C8B-B14F-4D97-AF65-F5344CB8AC3E}">
        <p14:creationId xmlns:p14="http://schemas.microsoft.com/office/powerpoint/2010/main" val="24610526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8235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3A802D0-29E6-4C0B-BA45-52EC053FC2A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4C65AA4A-3FFE-4C1E-A603-713703D9260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1928F29-817E-4325-A71C-DEAFA379B18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B447E-48A1-48D5-8E45-071F6315BB85}" type="datetimeFigureOut">
              <a:rPr lang="en-GB" smtClean="0">
                <a:solidFill>
                  <a:prstClr val="black">
                    <a:tint val="75000"/>
                  </a:prstClr>
                </a:solidFill>
              </a:rPr>
              <a:pPr/>
              <a:t>25/11/2019</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3B548270-9A77-4DC1-B2EB-21EB0B873FD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0797FDD1-8926-4EB2-A535-03DCD3C634B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AE8B8-2938-435F-A20A-C632D9EE348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15639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xmlns="" id="{547939C5-3DA0-424F-AD0B-9C64CBFBA61D}"/>
              </a:ext>
            </a:extLst>
          </p:cNvPr>
          <p:cNvSpPr>
            <a:spLocks/>
          </p:cNvSpPr>
          <p:nvPr userDrawn="1"/>
        </p:nvSpPr>
        <p:spPr bwMode="auto">
          <a:xfrm>
            <a:off x="-5321" y="5481870"/>
            <a:ext cx="9147175" cy="1376362"/>
          </a:xfrm>
          <a:custGeom>
            <a:avLst/>
            <a:gdLst>
              <a:gd name="T0" fmla="*/ 5762 w 5762"/>
              <a:gd name="T1" fmla="*/ 867 h 867"/>
              <a:gd name="T2" fmla="*/ 5762 w 5762"/>
              <a:gd name="T3" fmla="*/ 124 h 867"/>
              <a:gd name="T4" fmla="*/ 4975 w 5762"/>
              <a:gd name="T5" fmla="*/ 60 h 867"/>
              <a:gd name="T6" fmla="*/ 4161 w 5762"/>
              <a:gd name="T7" fmla="*/ 17 h 867"/>
              <a:gd name="T8" fmla="*/ 4031 w 5762"/>
              <a:gd name="T9" fmla="*/ 17 h 867"/>
              <a:gd name="T10" fmla="*/ 3628 w 5762"/>
              <a:gd name="T11" fmla="*/ 4 h 867"/>
              <a:gd name="T12" fmla="*/ 3491 w 5762"/>
              <a:gd name="T13" fmla="*/ 4 h 867"/>
              <a:gd name="T14" fmla="*/ 3080 w 5762"/>
              <a:gd name="T15" fmla="*/ 0 h 867"/>
              <a:gd name="T16" fmla="*/ 3026 w 5762"/>
              <a:gd name="T17" fmla="*/ 0 h 867"/>
              <a:gd name="T18" fmla="*/ 2246 w 5762"/>
              <a:gd name="T19" fmla="*/ 13 h 867"/>
              <a:gd name="T20" fmla="*/ 1466 w 5762"/>
              <a:gd name="T21" fmla="*/ 34 h 867"/>
              <a:gd name="T22" fmla="*/ 713 w 5762"/>
              <a:gd name="T23" fmla="*/ 73 h 867"/>
              <a:gd name="T24" fmla="*/ 2 w 5762"/>
              <a:gd name="T25" fmla="*/ 116 h 867"/>
              <a:gd name="T26" fmla="*/ 0 w 5762"/>
              <a:gd name="T27" fmla="*/ 867 h 867"/>
              <a:gd name="T28" fmla="*/ 5762 w 5762"/>
              <a:gd name="T29"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2" h="867">
                <a:moveTo>
                  <a:pt x="5762" y="867"/>
                </a:moveTo>
                <a:lnTo>
                  <a:pt x="5762" y="124"/>
                </a:lnTo>
                <a:lnTo>
                  <a:pt x="4975" y="60"/>
                </a:lnTo>
                <a:lnTo>
                  <a:pt x="4161" y="17"/>
                </a:lnTo>
                <a:lnTo>
                  <a:pt x="4031" y="17"/>
                </a:lnTo>
                <a:lnTo>
                  <a:pt x="3628" y="4"/>
                </a:lnTo>
                <a:lnTo>
                  <a:pt x="3491" y="4"/>
                </a:lnTo>
                <a:lnTo>
                  <a:pt x="3080" y="0"/>
                </a:lnTo>
                <a:lnTo>
                  <a:pt x="3026" y="0"/>
                </a:lnTo>
                <a:lnTo>
                  <a:pt x="2246" y="13"/>
                </a:lnTo>
                <a:lnTo>
                  <a:pt x="1466" y="34"/>
                </a:lnTo>
                <a:lnTo>
                  <a:pt x="713" y="73"/>
                </a:lnTo>
                <a:lnTo>
                  <a:pt x="2" y="116"/>
                </a:lnTo>
                <a:lnTo>
                  <a:pt x="0" y="867"/>
                </a:lnTo>
                <a:lnTo>
                  <a:pt x="5762" y="867"/>
                </a:lnTo>
                <a:close/>
              </a:path>
            </a:pathLst>
          </a:custGeom>
          <a:solidFill>
            <a:srgbClr val="96A800"/>
          </a:solidFill>
          <a:ln>
            <a:noFill/>
          </a:ln>
          <a:extLst/>
        </p:spPr>
        <p:txBody>
          <a:bodyPr/>
          <a:lstStyle/>
          <a:p>
            <a:pPr fontAlgn="base">
              <a:spcBef>
                <a:spcPct val="0"/>
              </a:spcBef>
              <a:spcAft>
                <a:spcPct val="0"/>
              </a:spcAft>
            </a:pPr>
            <a:endParaRPr lang="en-GB">
              <a:solidFill>
                <a:srgbClr val="808080"/>
              </a:solidFill>
            </a:endParaRPr>
          </a:p>
        </p:txBody>
      </p:sp>
      <p:sp>
        <p:nvSpPr>
          <p:cNvPr id="1032" name="Freeform 8"/>
          <p:cNvSpPr>
            <a:spLocks/>
          </p:cNvSpPr>
          <p:nvPr/>
        </p:nvSpPr>
        <p:spPr bwMode="auto">
          <a:xfrm>
            <a:off x="-12140" y="5518685"/>
            <a:ext cx="9156140" cy="1376362"/>
          </a:xfrm>
          <a:custGeom>
            <a:avLst/>
            <a:gdLst>
              <a:gd name="T0" fmla="*/ 5762 w 5762"/>
              <a:gd name="T1" fmla="*/ 867 h 867"/>
              <a:gd name="T2" fmla="*/ 5762 w 5762"/>
              <a:gd name="T3" fmla="*/ 124 h 867"/>
              <a:gd name="T4" fmla="*/ 4975 w 5762"/>
              <a:gd name="T5" fmla="*/ 60 h 867"/>
              <a:gd name="T6" fmla="*/ 4161 w 5762"/>
              <a:gd name="T7" fmla="*/ 17 h 867"/>
              <a:gd name="T8" fmla="*/ 4031 w 5762"/>
              <a:gd name="T9" fmla="*/ 17 h 867"/>
              <a:gd name="T10" fmla="*/ 3628 w 5762"/>
              <a:gd name="T11" fmla="*/ 4 h 867"/>
              <a:gd name="T12" fmla="*/ 3491 w 5762"/>
              <a:gd name="T13" fmla="*/ 4 h 867"/>
              <a:gd name="T14" fmla="*/ 3080 w 5762"/>
              <a:gd name="T15" fmla="*/ 0 h 867"/>
              <a:gd name="T16" fmla="*/ 3026 w 5762"/>
              <a:gd name="T17" fmla="*/ 0 h 867"/>
              <a:gd name="T18" fmla="*/ 2246 w 5762"/>
              <a:gd name="T19" fmla="*/ 13 h 867"/>
              <a:gd name="T20" fmla="*/ 1466 w 5762"/>
              <a:gd name="T21" fmla="*/ 34 h 867"/>
              <a:gd name="T22" fmla="*/ 713 w 5762"/>
              <a:gd name="T23" fmla="*/ 73 h 867"/>
              <a:gd name="T24" fmla="*/ 2 w 5762"/>
              <a:gd name="T25" fmla="*/ 116 h 867"/>
              <a:gd name="T26" fmla="*/ 0 w 5762"/>
              <a:gd name="T27" fmla="*/ 867 h 867"/>
              <a:gd name="T28" fmla="*/ 5762 w 5762"/>
              <a:gd name="T29"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2" h="867">
                <a:moveTo>
                  <a:pt x="5762" y="867"/>
                </a:moveTo>
                <a:lnTo>
                  <a:pt x="5762" y="124"/>
                </a:lnTo>
                <a:lnTo>
                  <a:pt x="4975" y="60"/>
                </a:lnTo>
                <a:lnTo>
                  <a:pt x="4161" y="17"/>
                </a:lnTo>
                <a:lnTo>
                  <a:pt x="4031" y="17"/>
                </a:lnTo>
                <a:lnTo>
                  <a:pt x="3628" y="4"/>
                </a:lnTo>
                <a:lnTo>
                  <a:pt x="3491" y="4"/>
                </a:lnTo>
                <a:lnTo>
                  <a:pt x="3080" y="0"/>
                </a:lnTo>
                <a:lnTo>
                  <a:pt x="3026" y="0"/>
                </a:lnTo>
                <a:lnTo>
                  <a:pt x="2246" y="13"/>
                </a:lnTo>
                <a:lnTo>
                  <a:pt x="1466" y="34"/>
                </a:lnTo>
                <a:lnTo>
                  <a:pt x="713" y="73"/>
                </a:lnTo>
                <a:lnTo>
                  <a:pt x="2" y="116"/>
                </a:lnTo>
                <a:lnTo>
                  <a:pt x="0" y="867"/>
                </a:lnTo>
                <a:lnTo>
                  <a:pt x="5762" y="867"/>
                </a:lnTo>
                <a:close/>
              </a:path>
            </a:pathLst>
          </a:custGeom>
          <a:solidFill>
            <a:schemeClr val="bg1"/>
          </a:solidFill>
          <a:ln>
            <a:noFill/>
          </a:ln>
          <a:extLst/>
        </p:spPr>
        <p:txBody>
          <a:bodyPr/>
          <a:lstStyle/>
          <a:p>
            <a:pPr fontAlgn="base">
              <a:spcBef>
                <a:spcPct val="0"/>
              </a:spcBef>
              <a:spcAft>
                <a:spcPct val="0"/>
              </a:spcAft>
            </a:pPr>
            <a:endParaRPr lang="en-GB">
              <a:solidFill>
                <a:srgbClr val="808080"/>
              </a:solidFill>
            </a:endParaRPr>
          </a:p>
        </p:txBody>
      </p:sp>
      <p:sp>
        <p:nvSpPr>
          <p:cNvPr id="1026" name="Rectangle 2"/>
          <p:cNvSpPr>
            <a:spLocks noGrp="1" noChangeArrowheads="1"/>
          </p:cNvSpPr>
          <p:nvPr>
            <p:ph type="title"/>
          </p:nvPr>
        </p:nvSpPr>
        <p:spPr bwMode="auto">
          <a:xfrm>
            <a:off x="490538" y="274638"/>
            <a:ext cx="8093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Rectangle 3"/>
          <p:cNvSpPr>
            <a:spLocks noGrp="1" noChangeArrowheads="1"/>
          </p:cNvSpPr>
          <p:nvPr>
            <p:ph type="body" idx="1"/>
          </p:nvPr>
        </p:nvSpPr>
        <p:spPr bwMode="auto">
          <a:xfrm>
            <a:off x="490538" y="1409700"/>
            <a:ext cx="8093075"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8">
            <a:extLst>
              <a:ext uri="{FF2B5EF4-FFF2-40B4-BE49-F238E27FC236}">
                <a16:creationId xmlns:a16="http://schemas.microsoft.com/office/drawing/2014/main" xmlns="" id="{C03D5526-44E5-7248-911C-2128C819D9B3}"/>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7552649" y="5669281"/>
            <a:ext cx="1589204" cy="1180008"/>
          </a:xfrm>
          <a:prstGeom prst="rect">
            <a:avLst/>
          </a:prstGeom>
          <a:noFill/>
          <a:ln>
            <a:noFill/>
          </a:ln>
          <a:effectLst/>
          <a:extLst/>
        </p:spPr>
      </p:pic>
      <p:sp>
        <p:nvSpPr>
          <p:cNvPr id="8" name="Text Box 11">
            <a:extLst>
              <a:ext uri="{FF2B5EF4-FFF2-40B4-BE49-F238E27FC236}">
                <a16:creationId xmlns:a16="http://schemas.microsoft.com/office/drawing/2014/main" xmlns="" id="{5D96912D-1252-FD4B-AAF7-2D0ADBC3FB78}"/>
              </a:ext>
            </a:extLst>
          </p:cNvPr>
          <p:cNvSpPr txBox="1">
            <a:spLocks noChangeArrowheads="1"/>
          </p:cNvSpPr>
          <p:nvPr userDrawn="1"/>
        </p:nvSpPr>
        <p:spPr bwMode="auto">
          <a:xfrm>
            <a:off x="515938" y="6309452"/>
            <a:ext cx="33275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fontAlgn="base">
              <a:spcBef>
                <a:spcPct val="0"/>
              </a:spcBef>
              <a:spcAft>
                <a:spcPct val="0"/>
              </a:spcAft>
            </a:pPr>
            <a:r>
              <a:rPr lang="en-GB" altLang="en-US" sz="2000" dirty="0">
                <a:solidFill>
                  <a:srgbClr val="96A800"/>
                </a:solidFill>
              </a:rPr>
              <a:t>www.hertfordshire.gov.uk</a:t>
            </a:r>
          </a:p>
        </p:txBody>
      </p:sp>
    </p:spTree>
    <p:extLst>
      <p:ext uri="{BB962C8B-B14F-4D97-AF65-F5344CB8AC3E}">
        <p14:creationId xmlns:p14="http://schemas.microsoft.com/office/powerpoint/2010/main" val="333786178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rtl="0" eaLnBrk="1" fontAlgn="base" hangingPunct="1">
        <a:spcBef>
          <a:spcPct val="0"/>
        </a:spcBef>
        <a:spcAft>
          <a:spcPct val="0"/>
        </a:spcAft>
        <a:defRPr sz="3600">
          <a:solidFill>
            <a:srgbClr val="96A800"/>
          </a:solidFill>
          <a:latin typeface="+mj-lt"/>
          <a:ea typeface="+mj-ea"/>
          <a:cs typeface="+mj-cs"/>
        </a:defRPr>
      </a:lvl1pPr>
      <a:lvl2pPr algn="l" rtl="0" eaLnBrk="1" fontAlgn="base" hangingPunct="1">
        <a:spcBef>
          <a:spcPct val="0"/>
        </a:spcBef>
        <a:spcAft>
          <a:spcPct val="0"/>
        </a:spcAft>
        <a:defRPr sz="3600">
          <a:solidFill>
            <a:srgbClr val="96A800"/>
          </a:solidFill>
          <a:latin typeface="Arial" charset="0"/>
          <a:cs typeface="Arial" charset="0"/>
        </a:defRPr>
      </a:lvl2pPr>
      <a:lvl3pPr algn="l" rtl="0" eaLnBrk="1" fontAlgn="base" hangingPunct="1">
        <a:spcBef>
          <a:spcPct val="0"/>
        </a:spcBef>
        <a:spcAft>
          <a:spcPct val="0"/>
        </a:spcAft>
        <a:defRPr sz="3600">
          <a:solidFill>
            <a:srgbClr val="96A800"/>
          </a:solidFill>
          <a:latin typeface="Arial" charset="0"/>
          <a:cs typeface="Arial" charset="0"/>
        </a:defRPr>
      </a:lvl3pPr>
      <a:lvl4pPr algn="l" rtl="0" eaLnBrk="1" fontAlgn="base" hangingPunct="1">
        <a:spcBef>
          <a:spcPct val="0"/>
        </a:spcBef>
        <a:spcAft>
          <a:spcPct val="0"/>
        </a:spcAft>
        <a:defRPr sz="3600">
          <a:solidFill>
            <a:srgbClr val="96A800"/>
          </a:solidFill>
          <a:latin typeface="Arial" charset="0"/>
          <a:cs typeface="Arial" charset="0"/>
        </a:defRPr>
      </a:lvl4pPr>
      <a:lvl5pPr algn="l" rtl="0" eaLnBrk="1" fontAlgn="base" hangingPunct="1">
        <a:spcBef>
          <a:spcPct val="0"/>
        </a:spcBef>
        <a:spcAft>
          <a:spcPct val="0"/>
        </a:spcAft>
        <a:defRPr sz="3600">
          <a:solidFill>
            <a:srgbClr val="96A800"/>
          </a:solidFill>
          <a:latin typeface="Arial" charset="0"/>
          <a:cs typeface="Arial" charset="0"/>
        </a:defRPr>
      </a:lvl5pPr>
      <a:lvl6pPr marL="457200" algn="l" rtl="0" eaLnBrk="1" fontAlgn="base" hangingPunct="1">
        <a:spcBef>
          <a:spcPct val="0"/>
        </a:spcBef>
        <a:spcAft>
          <a:spcPct val="0"/>
        </a:spcAft>
        <a:defRPr sz="3600">
          <a:solidFill>
            <a:srgbClr val="96A800"/>
          </a:solidFill>
          <a:latin typeface="Arial" charset="0"/>
          <a:cs typeface="Arial" charset="0"/>
        </a:defRPr>
      </a:lvl6pPr>
      <a:lvl7pPr marL="914400" algn="l" rtl="0" eaLnBrk="1" fontAlgn="base" hangingPunct="1">
        <a:spcBef>
          <a:spcPct val="0"/>
        </a:spcBef>
        <a:spcAft>
          <a:spcPct val="0"/>
        </a:spcAft>
        <a:defRPr sz="3600">
          <a:solidFill>
            <a:srgbClr val="96A800"/>
          </a:solidFill>
          <a:latin typeface="Arial" charset="0"/>
          <a:cs typeface="Arial" charset="0"/>
        </a:defRPr>
      </a:lvl7pPr>
      <a:lvl8pPr marL="1371600" algn="l" rtl="0" eaLnBrk="1" fontAlgn="base" hangingPunct="1">
        <a:spcBef>
          <a:spcPct val="0"/>
        </a:spcBef>
        <a:spcAft>
          <a:spcPct val="0"/>
        </a:spcAft>
        <a:defRPr sz="3600">
          <a:solidFill>
            <a:srgbClr val="96A800"/>
          </a:solidFill>
          <a:latin typeface="Arial" charset="0"/>
          <a:cs typeface="Arial" charset="0"/>
        </a:defRPr>
      </a:lvl8pPr>
      <a:lvl9pPr marL="1828800" algn="l" rtl="0" eaLnBrk="1" fontAlgn="base" hangingPunct="1">
        <a:spcBef>
          <a:spcPct val="0"/>
        </a:spcBef>
        <a:spcAft>
          <a:spcPct val="0"/>
        </a:spcAft>
        <a:defRPr sz="3600">
          <a:solidFill>
            <a:srgbClr val="96A800"/>
          </a:solidFill>
          <a:latin typeface="Arial" charset="0"/>
          <a:cs typeface="Arial" charset="0"/>
        </a:defRPr>
      </a:lvl9pPr>
    </p:titleStyle>
    <p:bodyStyle>
      <a:lvl1pPr marL="271463" indent="-271463" algn="l" rtl="0" eaLnBrk="1" fontAlgn="base" hangingPunct="1">
        <a:lnSpc>
          <a:spcPct val="95000"/>
        </a:lnSpc>
        <a:spcBef>
          <a:spcPct val="30000"/>
        </a:spcBef>
        <a:spcAft>
          <a:spcPct val="0"/>
        </a:spcAft>
        <a:buSzPct val="125000"/>
        <a:buChar char="•"/>
        <a:defRPr sz="24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4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4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bwMode="auto">
          <a:xfrm>
            <a:off x="304800" y="1341438"/>
            <a:ext cx="8534400"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pic>
        <p:nvPicPr>
          <p:cNvPr id="6" name="Picture 8">
            <a:extLst>
              <a:ext uri="{FF2B5EF4-FFF2-40B4-BE49-F238E27FC236}">
                <a16:creationId xmlns:a16="http://schemas.microsoft.com/office/drawing/2014/main" xmlns="" id="{C03D5526-44E5-7248-911C-2128C819D9B3}"/>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7554796" y="5644129"/>
            <a:ext cx="1589204" cy="1180008"/>
          </a:xfrm>
          <a:prstGeom prst="rect">
            <a:avLst/>
          </a:prstGeom>
          <a:noFill/>
          <a:ln>
            <a:noFill/>
          </a:ln>
          <a:effectLst/>
          <a:extLst/>
        </p:spPr>
      </p:pic>
      <p:pic>
        <p:nvPicPr>
          <p:cNvPr id="3074"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51520" y="6267658"/>
            <a:ext cx="2952329" cy="337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96927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wipe(left)">
                                      <p:cBhvr>
                                        <p:cTn id="7" dur="500"/>
                                        <p:tgtEl>
                                          <p:spTgt spid="5939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9395">
                                            <p:txEl>
                                              <p:pRg st="1" end="1"/>
                                            </p:txEl>
                                          </p:spTgt>
                                        </p:tgtEl>
                                        <p:attrNameLst>
                                          <p:attrName>style.visibility</p:attrName>
                                        </p:attrNameLst>
                                      </p:cBhvr>
                                      <p:to>
                                        <p:strVal val="visible"/>
                                      </p:to>
                                    </p:set>
                                    <p:animEffect transition="in" filter="wipe(left)">
                                      <p:cBhvr>
                                        <p:cTn id="10" dur="500"/>
                                        <p:tgtEl>
                                          <p:spTgt spid="593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advAuto="0">
        <p:tmplLst>
          <p:tmpl lvl="1">
            <p:tnLst>
              <p:par>
                <p:cTn presetID="22" presetClass="entr" presetSubtype="8" fill="hold" nodeType="afterEffect">
                  <p:stCondLst>
                    <p:cond delay="0"/>
                  </p:stCondLst>
                  <p:childTnLst>
                    <p:set>
                      <p:cBhvr>
                        <p:cTn dur="1" fill="hold">
                          <p:stCondLst>
                            <p:cond delay="0"/>
                          </p:stCondLst>
                        </p:cTn>
                        <p:tgtEl>
                          <p:spTgt spid="59395"/>
                        </p:tgtEl>
                        <p:attrNameLst>
                          <p:attrName>style.visibility</p:attrName>
                        </p:attrNameLst>
                      </p:cBhvr>
                      <p:to>
                        <p:strVal val="visible"/>
                      </p:to>
                    </p:set>
                    <p:animEffect transition="in" filter="wipe(left)">
                      <p:cBhvr>
                        <p:cTn dur="500"/>
                        <p:tgtEl>
                          <p:spTgt spid="59395"/>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9395"/>
                        </p:tgtEl>
                        <p:attrNameLst>
                          <p:attrName>style.visibility</p:attrName>
                        </p:attrNameLst>
                      </p:cBhvr>
                      <p:to>
                        <p:strVal val="visible"/>
                      </p:to>
                    </p:set>
                    <p:animEffect transition="in" filter="wipe(left)">
                      <p:cBhvr>
                        <p:cTn dur="500"/>
                        <p:tgtEl>
                          <p:spTgt spid="59395"/>
                        </p:tgtEl>
                      </p:cBhvr>
                    </p:animEffect>
                  </p:childTnLst>
                </p:cTn>
              </p:par>
            </p:tnLst>
          </p:tmpl>
        </p:tmplLst>
      </p:bldP>
    </p:bldLst>
  </p:timing>
  <p:txStyles>
    <p:titleStyle>
      <a:lvl1pPr algn="ctr" rtl="0" eaLnBrk="0" fontAlgn="base" hangingPunct="0">
        <a:spcBef>
          <a:spcPct val="0"/>
        </a:spcBef>
        <a:spcAft>
          <a:spcPct val="0"/>
        </a:spcAft>
        <a:defRPr sz="3600">
          <a:solidFill>
            <a:srgbClr val="8FAD11"/>
          </a:solidFill>
          <a:latin typeface="+mj-lt"/>
          <a:ea typeface="+mj-ea"/>
          <a:cs typeface="+mj-cs"/>
        </a:defRPr>
      </a:lvl1pPr>
      <a:lvl2pPr algn="ctr" rtl="0" eaLnBrk="0" fontAlgn="base" hangingPunct="0">
        <a:spcBef>
          <a:spcPct val="0"/>
        </a:spcBef>
        <a:spcAft>
          <a:spcPct val="0"/>
        </a:spcAft>
        <a:defRPr sz="3600">
          <a:solidFill>
            <a:srgbClr val="8FAD11"/>
          </a:solidFill>
          <a:latin typeface="Arial" charset="0"/>
        </a:defRPr>
      </a:lvl2pPr>
      <a:lvl3pPr algn="ctr" rtl="0" eaLnBrk="0" fontAlgn="base" hangingPunct="0">
        <a:spcBef>
          <a:spcPct val="0"/>
        </a:spcBef>
        <a:spcAft>
          <a:spcPct val="0"/>
        </a:spcAft>
        <a:defRPr sz="3600">
          <a:solidFill>
            <a:srgbClr val="8FAD11"/>
          </a:solidFill>
          <a:latin typeface="Arial" charset="0"/>
        </a:defRPr>
      </a:lvl3pPr>
      <a:lvl4pPr algn="ctr" rtl="0" eaLnBrk="0" fontAlgn="base" hangingPunct="0">
        <a:spcBef>
          <a:spcPct val="0"/>
        </a:spcBef>
        <a:spcAft>
          <a:spcPct val="0"/>
        </a:spcAft>
        <a:defRPr sz="3600">
          <a:solidFill>
            <a:srgbClr val="8FAD11"/>
          </a:solidFill>
          <a:latin typeface="Arial" charset="0"/>
        </a:defRPr>
      </a:lvl4pPr>
      <a:lvl5pPr algn="ctr" rtl="0" eaLnBrk="0" fontAlgn="base" hangingPunct="0">
        <a:spcBef>
          <a:spcPct val="0"/>
        </a:spcBef>
        <a:spcAft>
          <a:spcPct val="0"/>
        </a:spcAft>
        <a:defRPr sz="3600">
          <a:solidFill>
            <a:srgbClr val="8FAD11"/>
          </a:solidFill>
          <a:latin typeface="Arial" charset="0"/>
        </a:defRPr>
      </a:lvl5pPr>
      <a:lvl6pPr marL="457200" algn="ctr" rtl="0" eaLnBrk="0" fontAlgn="base" hangingPunct="0">
        <a:spcBef>
          <a:spcPct val="0"/>
        </a:spcBef>
        <a:spcAft>
          <a:spcPct val="0"/>
        </a:spcAft>
        <a:defRPr sz="3600">
          <a:solidFill>
            <a:srgbClr val="8FAD11"/>
          </a:solidFill>
          <a:latin typeface="Arial" charset="0"/>
        </a:defRPr>
      </a:lvl6pPr>
      <a:lvl7pPr marL="914400" algn="ctr" rtl="0" eaLnBrk="0" fontAlgn="base" hangingPunct="0">
        <a:spcBef>
          <a:spcPct val="0"/>
        </a:spcBef>
        <a:spcAft>
          <a:spcPct val="0"/>
        </a:spcAft>
        <a:defRPr sz="3600">
          <a:solidFill>
            <a:srgbClr val="8FAD11"/>
          </a:solidFill>
          <a:latin typeface="Arial" charset="0"/>
        </a:defRPr>
      </a:lvl7pPr>
      <a:lvl8pPr marL="1371600" algn="ctr" rtl="0" eaLnBrk="0" fontAlgn="base" hangingPunct="0">
        <a:spcBef>
          <a:spcPct val="0"/>
        </a:spcBef>
        <a:spcAft>
          <a:spcPct val="0"/>
        </a:spcAft>
        <a:defRPr sz="3600">
          <a:solidFill>
            <a:srgbClr val="8FAD11"/>
          </a:solidFill>
          <a:latin typeface="Arial" charset="0"/>
        </a:defRPr>
      </a:lvl8pPr>
      <a:lvl9pPr marL="1828800" algn="ctr" rtl="0" eaLnBrk="0" fontAlgn="base" hangingPunct="0">
        <a:spcBef>
          <a:spcPct val="0"/>
        </a:spcBef>
        <a:spcAft>
          <a:spcPct val="0"/>
        </a:spcAft>
        <a:defRPr sz="3600">
          <a:solidFill>
            <a:srgbClr val="8FAD1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Times" pitchFamily="18" charset="0"/>
        </a:defRPr>
      </a:lvl3pPr>
      <a:lvl4pPr marL="1600200" indent="-228600" algn="l" rtl="0" eaLnBrk="0" fontAlgn="base" hangingPunct="0">
        <a:spcBef>
          <a:spcPct val="20000"/>
        </a:spcBef>
        <a:spcAft>
          <a:spcPct val="0"/>
        </a:spcAft>
        <a:buChar char="–"/>
        <a:defRPr sz="2000">
          <a:solidFill>
            <a:schemeClr val="tx1"/>
          </a:solidFill>
          <a:latin typeface="Times" pitchFamily="18" charset="0"/>
        </a:defRPr>
      </a:lvl4pPr>
      <a:lvl5pPr marL="2057400" indent="-228600" algn="l" rtl="0" eaLnBrk="0" fontAlgn="base" hangingPunct="0">
        <a:spcBef>
          <a:spcPct val="20000"/>
        </a:spcBef>
        <a:spcAft>
          <a:spcPct val="0"/>
        </a:spcAft>
        <a:buChar char="»"/>
        <a:defRPr sz="2000">
          <a:solidFill>
            <a:schemeClr val="tx1"/>
          </a:solidFill>
          <a:latin typeface="Times" pitchFamily="18" charset="0"/>
        </a:defRPr>
      </a:lvl5pPr>
      <a:lvl6pPr marL="2514600" indent="-228600" algn="l" rtl="0" eaLnBrk="0" fontAlgn="base" hangingPunct="0">
        <a:spcBef>
          <a:spcPct val="20000"/>
        </a:spcBef>
        <a:spcAft>
          <a:spcPct val="0"/>
        </a:spcAft>
        <a:buChar char="»"/>
        <a:defRPr sz="2000">
          <a:solidFill>
            <a:schemeClr val="tx1"/>
          </a:solidFill>
          <a:latin typeface="Times" pitchFamily="18" charset="0"/>
        </a:defRPr>
      </a:lvl6pPr>
      <a:lvl7pPr marL="2971800" indent="-228600" algn="l" rtl="0" eaLnBrk="0" fontAlgn="base" hangingPunct="0">
        <a:spcBef>
          <a:spcPct val="20000"/>
        </a:spcBef>
        <a:spcAft>
          <a:spcPct val="0"/>
        </a:spcAft>
        <a:buChar char="»"/>
        <a:defRPr sz="2000">
          <a:solidFill>
            <a:schemeClr val="tx1"/>
          </a:solidFill>
          <a:latin typeface="Times" pitchFamily="18" charset="0"/>
        </a:defRPr>
      </a:lvl7pPr>
      <a:lvl8pPr marL="3429000" indent="-228600" algn="l" rtl="0" eaLnBrk="0" fontAlgn="base" hangingPunct="0">
        <a:spcBef>
          <a:spcPct val="20000"/>
        </a:spcBef>
        <a:spcAft>
          <a:spcPct val="0"/>
        </a:spcAft>
        <a:buChar char="»"/>
        <a:defRPr sz="2000">
          <a:solidFill>
            <a:schemeClr val="tx1"/>
          </a:solidFill>
          <a:latin typeface="Times" pitchFamily="18" charset="0"/>
        </a:defRPr>
      </a:lvl8pPr>
      <a:lvl9pPr marL="3886200" indent="-228600" algn="l" rtl="0" eaLnBrk="0" fontAlgn="base" hangingPunct="0">
        <a:spcBef>
          <a:spcPct val="20000"/>
        </a:spcBef>
        <a:spcAft>
          <a:spcPct val="0"/>
        </a:spcAft>
        <a:buChar char="»"/>
        <a:defRPr sz="2000">
          <a:solidFill>
            <a:schemeClr val="tx1"/>
          </a:solidFill>
          <a:latin typeface="Times"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D456D0F0"/><Relationship Id="rId7" Type="http://schemas.openxmlformats.org/officeDocument/2006/relationships/image" Target="../media/image10.D456D0F0"/><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D456D0F0"/><Relationship Id="rId5" Type="http://schemas.openxmlformats.org/officeDocument/2006/relationships/image" Target="../media/image8.D456D0F0"/><Relationship Id="rId4" Type="http://schemas.openxmlformats.org/officeDocument/2006/relationships/image" Target="../media/image7.D456D0F0"/></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8.emf"/><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hertfordshire.gov.uk/betterrelationships" TargetMode="External"/><Relationship Id="rId5" Type="http://schemas.openxmlformats.org/officeDocument/2006/relationships/hyperlink" Target="http://www.hertfordshire.gov.uk/parentrelationships"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www.parentingtogethersupportprogramme.org.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7.xml"/><Relationship Id="rId1" Type="http://schemas.openxmlformats.org/officeDocument/2006/relationships/vmlDrawing" Target="../drawings/vmlDrawing1.vml"/><Relationship Id="rId5" Type="http://schemas.openxmlformats.org/officeDocument/2006/relationships/image" Target="../media/image26.wmf"/><Relationship Id="rId4" Type="http://schemas.openxmlformats.org/officeDocument/2006/relationships/package" Target="../embeddings/Microsoft_PowerPoint_Presentation1.pptx"/></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OH.HfL@optimahealth.co.uk"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future.workforce@hertfordshire.gov.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v.uk/guidance/employing-eu-eea-and-swiss-citizens-and-their-family-members-after-brexit"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cid:image001.jpg@01D20E0C.4BFF88C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google.co.uk/imgres?imgurl=https://www.nhsjobs.com/pub/employer_logos/1952.png&amp;imgrefurl=https://www.nhsjobs.com/employerdetails/1952/mir19/mar1/Hertfordshire_Community_NHS_Trust&amp;docid=M5m5raBzPKsX7M&amp;tbnid=0KK6KzVWeTEn7M:&amp;vet=10ahUKEwiphcK-ic_lAhUBShUIHZ2PDo8QMwg8KAEwAQ..i&amp;w=400&amp;h=127&amp;bih=747&amp;biw=1536&amp;q=hertfordshire%20community%20trust%20logo&amp;ved=0ahUKEwiphcK-ic_lAhUBShUIHZ2PDo8QMwg8KAEwAQ&amp;iact=mrc&amp;uact=8" TargetMode="External"/><Relationship Id="rId4" Type="http://schemas.openxmlformats.org/officeDocument/2006/relationships/image" Target="cid:image001.jpg@01D20E0C.4BFF88C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cid:image001.jpg@01D20E0C.4BFF88C0" TargetMode="External"/><Relationship Id="rId7" Type="http://schemas.openxmlformats.org/officeDocument/2006/relationships/diagramColors" Target="../diagrams/colors1.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7.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cid:image001.jpg@01D20E0C.4BFF88C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cid:image001.jpg@01D20E0C.4BFF88C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www.healthyyoungmindsinherts.org/" TargetMode="External"/><Relationship Id="rId4" Type="http://schemas.openxmlformats.org/officeDocument/2006/relationships/hyperlink" Target="http://www.minded.org.uk/"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www.healthyyoungmindsinherts.org.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cid:image001.jpg@01D20E0C.4BFF88C0" TargetMode="External"/><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cid:image001.jpg@01D20E0C.4BFF88C0" TargetMode="External"/><Relationship Id="rId4" Type="http://schemas.openxmlformats.org/officeDocument/2006/relationships/image" Target="../media/image29.jpeg"/></Relationships>
</file>

<file path=ppt/slides/_rels/slide54.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cid:image001.jpg@01D20E0C.4BFF88C0"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healthyyoungmindsinherts.org.uk/home/feeling-good-week-february-2020" TargetMode="External"/><Relationship Id="rId1" Type="http://schemas.openxmlformats.org/officeDocument/2006/relationships/slideLayout" Target="../slideLayouts/slideLayout2.xml"/><Relationship Id="rId5" Type="http://schemas.openxmlformats.org/officeDocument/2006/relationships/image" Target="cid:image001.jpg@01D20E0C.4BFF88C0" TargetMode="External"/><Relationship Id="rId4" Type="http://schemas.openxmlformats.org/officeDocument/2006/relationships/image" Target="../media/image29.jpeg"/></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cid:image001.jpg@01D20E0C.4BFF88C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mailto:publichealth@hertfordshire.gov.uk" TargetMode="External"/><Relationship Id="rId4" Type="http://schemas.openxmlformats.org/officeDocument/2006/relationships/hyperlink" Target="http://www.justtalkherts.org/"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justtalkherts.org/professionals/schools-colleges-and-other-professionals.asp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cid:image001.jpg@01D20E0C.4BFF88C0" TargetMode="External"/><Relationship Id="rId5" Type="http://schemas.openxmlformats.org/officeDocument/2006/relationships/image" Target="../media/image29.jpeg"/><Relationship Id="rId4" Type="http://schemas.openxmlformats.org/officeDocument/2006/relationships/image" Target="../media/image3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www.fearless.org/en" TargetMode="External"/><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hyperlink" Target="https://www.hertfordshire.gov.uk/microsites/virtual-school/events-and-courses/20191023-designated-teacher-training-conference.aspx"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edexec.co.uk/good-behaviour-is-a-necessary-condition-for-learning-new-ofsted-commentary-released/" TargetMode="Externa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809236/190614_CHILDREN_IN_NEED_PUBLICATION_FINAL.pdf"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www.education.ox.ac.uk/facing-reduced-harm-but-are-children-in-need-still-not-achieving"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surveys.hertfordshire.gov.uk/s/termdate/"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gov.uk/government/publications/education-inspection-framework" TargetMode="External"/><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206375" y="82132"/>
            <a:ext cx="8640762" cy="1354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dirty="0" smtClean="0"/>
              <a:t>The Hertfordshire Headteacher Updates </a:t>
            </a:r>
            <a:r>
              <a:rPr lang="en-GB" altLang="en-US" dirty="0" smtClean="0"/>
              <a:t>November 2019</a:t>
            </a:r>
            <a:br>
              <a:rPr lang="en-GB" altLang="en-US" dirty="0" smtClean="0"/>
            </a:br>
            <a:endParaRPr lang="en-GB" alt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7992888" cy="4117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463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solidFill>
                  <a:srgbClr val="4D4D4D"/>
                </a:solidFill>
              </a:rPr>
              <a:t>Work underway on performance specification, with schools input</a:t>
            </a:r>
          </a:p>
          <a:p>
            <a:r>
              <a:rPr lang="en-GB" dirty="0">
                <a:solidFill>
                  <a:srgbClr val="4D4D4D"/>
                </a:solidFill>
              </a:rPr>
              <a:t>Spring 2020 – communications and engagement with schools on what the service will be</a:t>
            </a:r>
          </a:p>
          <a:p>
            <a:r>
              <a:rPr lang="en-GB" dirty="0">
                <a:solidFill>
                  <a:srgbClr val="4D4D4D"/>
                </a:solidFill>
              </a:rPr>
              <a:t>Summer 2020 – seeking commitment for schools to future service</a:t>
            </a:r>
          </a:p>
          <a:p>
            <a:r>
              <a:rPr lang="en-GB" dirty="0">
                <a:solidFill>
                  <a:srgbClr val="4D4D4D"/>
                </a:solidFill>
              </a:rPr>
              <a:t>Autumn 2020 – service designed to meet needs to those wishing to purchase it</a:t>
            </a:r>
          </a:p>
          <a:p>
            <a:r>
              <a:rPr lang="en-GB" dirty="0">
                <a:solidFill>
                  <a:srgbClr val="4D4D4D"/>
                </a:solidFill>
              </a:rPr>
              <a:t>Spring 2021 – cut over from current service</a:t>
            </a:r>
          </a:p>
        </p:txBody>
      </p:sp>
      <p:sp>
        <p:nvSpPr>
          <p:cNvPr id="3" name="Title 2"/>
          <p:cNvSpPr>
            <a:spLocks noGrp="1"/>
          </p:cNvSpPr>
          <p:nvPr>
            <p:ph type="title"/>
          </p:nvPr>
        </p:nvSpPr>
        <p:spPr/>
        <p:txBody>
          <a:bodyPr/>
          <a:lstStyle/>
          <a:p>
            <a:r>
              <a:rPr lang="en-GB" dirty="0" smtClean="0"/>
              <a:t>Schools Payroll</a:t>
            </a:r>
            <a:endParaRPr lang="en-GB" dirty="0"/>
          </a:p>
        </p:txBody>
      </p:sp>
    </p:spTree>
    <p:extLst>
      <p:ext uri="{BB962C8B-B14F-4D97-AF65-F5344CB8AC3E}">
        <p14:creationId xmlns:p14="http://schemas.microsoft.com/office/powerpoint/2010/main" val="1326316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124744"/>
            <a:ext cx="8496944" cy="4392488"/>
          </a:xfrm>
        </p:spPr>
        <p:txBody>
          <a:bodyPr>
            <a:noAutofit/>
          </a:bodyPr>
          <a:lstStyle/>
          <a:p>
            <a:r>
              <a:rPr lang="en-US" sz="2400" dirty="0" smtClean="0">
                <a:solidFill>
                  <a:srgbClr val="4D4D4D"/>
                </a:solidFill>
              </a:rPr>
              <a:t>Purpose </a:t>
            </a:r>
            <a:r>
              <a:rPr lang="en-US" sz="2400" dirty="0">
                <a:solidFill>
                  <a:srgbClr val="4D4D4D"/>
                </a:solidFill>
              </a:rPr>
              <a:t>of the project is increase the efficiency of data transfer between schools and the local authority, reduce the number of manual submissions made by schools and improve the quality of data held by the local authority.</a:t>
            </a:r>
          </a:p>
          <a:p>
            <a:r>
              <a:rPr lang="en-US" sz="2400" dirty="0" smtClean="0">
                <a:solidFill>
                  <a:srgbClr val="4D4D4D"/>
                </a:solidFill>
              </a:rPr>
              <a:t>Working </a:t>
            </a:r>
            <a:r>
              <a:rPr lang="en-US" sz="2400" dirty="0">
                <a:solidFill>
                  <a:srgbClr val="4D4D4D"/>
                </a:solidFill>
              </a:rPr>
              <a:t>Party set up to implementing automatic data collection</a:t>
            </a:r>
          </a:p>
          <a:p>
            <a:r>
              <a:rPr lang="en-US" sz="2400" dirty="0" smtClean="0">
                <a:solidFill>
                  <a:srgbClr val="4D4D4D"/>
                </a:solidFill>
              </a:rPr>
              <a:t>The </a:t>
            </a:r>
            <a:r>
              <a:rPr lang="en-US" sz="2400" dirty="0">
                <a:solidFill>
                  <a:srgbClr val="4D4D4D"/>
                </a:solidFill>
              </a:rPr>
              <a:t>Working Party arranged a “pilot” exercise with six schools to prove the technology and associated processes from end-to-end.  This will include an Information Sharing Agreement, a process for schools to “sign-up”, day-to-day support arrangements, etc.</a:t>
            </a:r>
          </a:p>
          <a:p>
            <a:endParaRPr lang="en-US" sz="2000" dirty="0" smtClean="0">
              <a:solidFill>
                <a:srgbClr val="4D4D4D"/>
              </a:solidFill>
            </a:endParaRPr>
          </a:p>
          <a:p>
            <a:endParaRPr lang="en-GB" dirty="0"/>
          </a:p>
        </p:txBody>
      </p:sp>
      <p:sp>
        <p:nvSpPr>
          <p:cNvPr id="3" name="Title 2"/>
          <p:cNvSpPr>
            <a:spLocks noGrp="1"/>
          </p:cNvSpPr>
          <p:nvPr>
            <p:ph type="title"/>
          </p:nvPr>
        </p:nvSpPr>
        <p:spPr>
          <a:xfrm>
            <a:off x="467544" y="116632"/>
            <a:ext cx="8352928" cy="898795"/>
          </a:xfrm>
        </p:spPr>
        <p:txBody>
          <a:bodyPr/>
          <a:lstStyle/>
          <a:p>
            <a:r>
              <a:rPr lang="en-GB" dirty="0" err="1" smtClean="0"/>
              <a:t>GroupCall</a:t>
            </a:r>
            <a:r>
              <a:rPr lang="en-GB" dirty="0" smtClean="0"/>
              <a:t> Automatic Data Collection</a:t>
            </a:r>
            <a:endParaRPr lang="en-GB" dirty="0"/>
          </a:p>
        </p:txBody>
      </p:sp>
    </p:spTree>
    <p:extLst>
      <p:ext uri="{BB962C8B-B14F-4D97-AF65-F5344CB8AC3E}">
        <p14:creationId xmlns:p14="http://schemas.microsoft.com/office/powerpoint/2010/main" val="4142213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0" y="1556792"/>
            <a:ext cx="8136904" cy="3688308"/>
          </a:xfrm>
        </p:spPr>
        <p:txBody>
          <a:bodyPr>
            <a:noAutofit/>
          </a:bodyPr>
          <a:lstStyle/>
          <a:p>
            <a:r>
              <a:rPr lang="en-US" sz="2400" dirty="0" smtClean="0">
                <a:solidFill>
                  <a:srgbClr val="4D4D4D"/>
                </a:solidFill>
              </a:rPr>
              <a:t>The </a:t>
            </a:r>
            <a:r>
              <a:rPr lang="en-US" sz="2400" dirty="0">
                <a:solidFill>
                  <a:srgbClr val="4D4D4D"/>
                </a:solidFill>
              </a:rPr>
              <a:t>technical infrastructure is scheduled to be delivered and the software installed in December.  </a:t>
            </a:r>
          </a:p>
          <a:p>
            <a:r>
              <a:rPr lang="en-US" sz="2400" dirty="0" smtClean="0">
                <a:solidFill>
                  <a:srgbClr val="4D4D4D"/>
                </a:solidFill>
              </a:rPr>
              <a:t>We </a:t>
            </a:r>
            <a:r>
              <a:rPr lang="en-US" sz="2400" dirty="0">
                <a:solidFill>
                  <a:srgbClr val="4D4D4D"/>
                </a:solidFill>
              </a:rPr>
              <a:t>will then operate the pilot exercise for a limited period in the New Year.</a:t>
            </a:r>
          </a:p>
          <a:p>
            <a:r>
              <a:rPr lang="en-US" sz="2400" dirty="0" smtClean="0">
                <a:solidFill>
                  <a:srgbClr val="4D4D4D"/>
                </a:solidFill>
              </a:rPr>
              <a:t>The </a:t>
            </a:r>
            <a:r>
              <a:rPr lang="en-US" sz="2400" dirty="0">
                <a:solidFill>
                  <a:srgbClr val="4D4D4D"/>
                </a:solidFill>
              </a:rPr>
              <a:t>intention is then to report back to IT PWG on the pilot and with an outline proposal on extending the automated collection to all schools.</a:t>
            </a:r>
          </a:p>
          <a:p>
            <a:endParaRPr lang="en-GB" sz="2400" dirty="0"/>
          </a:p>
        </p:txBody>
      </p:sp>
      <p:sp>
        <p:nvSpPr>
          <p:cNvPr id="3" name="Title 2"/>
          <p:cNvSpPr>
            <a:spLocks noGrp="1"/>
          </p:cNvSpPr>
          <p:nvPr>
            <p:ph type="title"/>
          </p:nvPr>
        </p:nvSpPr>
        <p:spPr>
          <a:xfrm>
            <a:off x="611560" y="332656"/>
            <a:ext cx="8280920" cy="898795"/>
          </a:xfrm>
        </p:spPr>
        <p:txBody>
          <a:bodyPr/>
          <a:lstStyle/>
          <a:p>
            <a:r>
              <a:rPr lang="en-GB" dirty="0" err="1"/>
              <a:t>GroupCall</a:t>
            </a:r>
            <a:r>
              <a:rPr lang="en-GB" dirty="0"/>
              <a:t> Automatic Data </a:t>
            </a:r>
            <a:r>
              <a:rPr lang="en-GB" dirty="0" smtClean="0"/>
              <a:t>Collection (</a:t>
            </a:r>
            <a:r>
              <a:rPr lang="en-GB" dirty="0" err="1" smtClean="0"/>
              <a:t>cont</a:t>
            </a:r>
            <a:r>
              <a:rPr lang="en-GB" dirty="0" smtClean="0"/>
              <a:t>)</a:t>
            </a:r>
            <a:endParaRPr lang="en-GB" dirty="0"/>
          </a:p>
        </p:txBody>
      </p:sp>
    </p:spTree>
    <p:extLst>
      <p:ext uri="{BB962C8B-B14F-4D97-AF65-F5344CB8AC3E}">
        <p14:creationId xmlns:p14="http://schemas.microsoft.com/office/powerpoint/2010/main" val="767325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538" y="1196752"/>
            <a:ext cx="8093075" cy="4048348"/>
          </a:xfrm>
        </p:spPr>
        <p:txBody>
          <a:bodyPr/>
          <a:lstStyle/>
          <a:p>
            <a:r>
              <a:rPr lang="en-US" dirty="0" smtClean="0">
                <a:solidFill>
                  <a:srgbClr val="4D4D4D"/>
                </a:solidFill>
              </a:rPr>
              <a:t>HCC/HfL have written to to schools last week with guidance on exclusions and use of AP, including “off-rolling”. </a:t>
            </a:r>
          </a:p>
          <a:p>
            <a:r>
              <a:rPr lang="en-US" dirty="0" smtClean="0">
                <a:solidFill>
                  <a:srgbClr val="4D4D4D"/>
                </a:solidFill>
              </a:rPr>
              <a:t>Queries coming through on issues relating to “free trial” periods – look at the small print!</a:t>
            </a:r>
          </a:p>
          <a:p>
            <a:r>
              <a:rPr lang="en-US" dirty="0" smtClean="0">
                <a:solidFill>
                  <a:srgbClr val="4D4D4D"/>
                </a:solidFill>
              </a:rPr>
              <a:t>The “Climate Emergency” and environmental sustainability – will be looking to develop a </a:t>
            </a:r>
            <a:r>
              <a:rPr lang="en-US" dirty="0" err="1" smtClean="0">
                <a:solidFill>
                  <a:srgbClr val="4D4D4D"/>
                </a:solidFill>
              </a:rPr>
              <a:t>programme</a:t>
            </a:r>
            <a:r>
              <a:rPr lang="en-US" dirty="0" smtClean="0">
                <a:solidFill>
                  <a:srgbClr val="4D4D4D"/>
                </a:solidFill>
              </a:rPr>
              <a:t> of work in relation to schools next year</a:t>
            </a:r>
          </a:p>
          <a:p>
            <a:endParaRPr lang="en-GB" dirty="0">
              <a:solidFill>
                <a:srgbClr val="4D4D4D"/>
              </a:solidFill>
            </a:endParaRPr>
          </a:p>
        </p:txBody>
      </p:sp>
      <p:sp>
        <p:nvSpPr>
          <p:cNvPr id="3" name="Title 2"/>
          <p:cNvSpPr>
            <a:spLocks noGrp="1"/>
          </p:cNvSpPr>
          <p:nvPr>
            <p:ph type="title"/>
          </p:nvPr>
        </p:nvSpPr>
        <p:spPr>
          <a:xfrm>
            <a:off x="467544" y="116632"/>
            <a:ext cx="8093075" cy="936104"/>
          </a:xfrm>
        </p:spPr>
        <p:txBody>
          <a:bodyPr/>
          <a:lstStyle/>
          <a:p>
            <a:r>
              <a:rPr lang="en-GB" dirty="0" smtClean="0"/>
              <a:t>Other issues</a:t>
            </a:r>
            <a:endParaRPr lang="en-GB" dirty="0"/>
          </a:p>
        </p:txBody>
      </p:sp>
    </p:spTree>
    <p:extLst>
      <p:ext uri="{BB962C8B-B14F-4D97-AF65-F5344CB8AC3E}">
        <p14:creationId xmlns:p14="http://schemas.microsoft.com/office/powerpoint/2010/main" val="1897284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235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A343E2E-D05B-4456-B902-805ADE190F55}"/>
              </a:ext>
            </a:extLst>
          </p:cNvPr>
          <p:cNvPicPr>
            <a:picLocks noChangeAspect="1"/>
          </p:cNvPicPr>
          <p:nvPr/>
        </p:nvPicPr>
        <p:blipFill rotWithShape="1">
          <a:blip r:embed="rId2"/>
          <a:srcRect l="34823" t="20000" r="7370" b="33531"/>
          <a:stretch/>
        </p:blipFill>
        <p:spPr>
          <a:xfrm>
            <a:off x="4631004" y="229079"/>
            <a:ext cx="4453749" cy="2685206"/>
          </a:xfrm>
          <a:prstGeom prst="rect">
            <a:avLst/>
          </a:prstGeom>
        </p:spPr>
      </p:pic>
      <p:sp>
        <p:nvSpPr>
          <p:cNvPr id="17" name="TextBox 16">
            <a:extLst>
              <a:ext uri="{FF2B5EF4-FFF2-40B4-BE49-F238E27FC236}">
                <a16:creationId xmlns="" xmlns:a16="http://schemas.microsoft.com/office/drawing/2014/main" id="{C27996EC-F550-4E96-BC84-F5FDCCCD0330}"/>
              </a:ext>
            </a:extLst>
          </p:cNvPr>
          <p:cNvSpPr txBox="1"/>
          <p:nvPr/>
        </p:nvSpPr>
        <p:spPr>
          <a:xfrm>
            <a:off x="151518" y="308025"/>
            <a:ext cx="4809102" cy="3046988"/>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rgbClr val="FCD502"/>
                </a:solidFill>
                <a:latin typeface="Arial Black" panose="020B0A04020102020204" pitchFamily="34" charset="0"/>
                <a:cs typeface="Aharoni" panose="020B0604020202020204" pitchFamily="2" charset="-79"/>
              </a:rPr>
              <a:t>Occupational Therapy</a:t>
            </a:r>
          </a:p>
          <a:p>
            <a:pPr marL="342900" indent="-342900">
              <a:buFont typeface="Arial" panose="020B0604020202020204" pitchFamily="34" charset="0"/>
              <a:buChar char="•"/>
            </a:pPr>
            <a:r>
              <a:rPr lang="en-GB" sz="2400" b="1" dirty="0">
                <a:solidFill>
                  <a:srgbClr val="FCD502"/>
                </a:solidFill>
                <a:latin typeface="Arial Black" panose="020B0A04020102020204" pitchFamily="34" charset="0"/>
                <a:cs typeface="Aharoni" panose="020B0604020202020204" pitchFamily="2" charset="-79"/>
              </a:rPr>
              <a:t>Nurses</a:t>
            </a:r>
          </a:p>
          <a:p>
            <a:pPr marL="342900" indent="-342900">
              <a:buFont typeface="Arial" panose="020B0604020202020204" pitchFamily="34" charset="0"/>
              <a:buChar char="•"/>
            </a:pPr>
            <a:r>
              <a:rPr lang="en-GB" sz="2400" b="1" dirty="0">
                <a:solidFill>
                  <a:srgbClr val="FCD502"/>
                </a:solidFill>
                <a:latin typeface="Arial Black" panose="020B0A04020102020204" pitchFamily="34" charset="0"/>
                <a:cs typeface="Aharoni" panose="020B0604020202020204" pitchFamily="2" charset="-79"/>
              </a:rPr>
              <a:t>National Career Service</a:t>
            </a:r>
          </a:p>
          <a:p>
            <a:pPr marL="342900" indent="-342900">
              <a:buFont typeface="Arial" panose="020B0604020202020204" pitchFamily="34" charset="0"/>
              <a:buChar char="•"/>
            </a:pPr>
            <a:r>
              <a:rPr lang="en-GB" sz="2400" b="1" dirty="0">
                <a:solidFill>
                  <a:srgbClr val="FCD502"/>
                </a:solidFill>
                <a:latin typeface="Arial Black" panose="020B0A04020102020204" pitchFamily="34" charset="0"/>
                <a:cs typeface="Aharoni" panose="020B0604020202020204" pitchFamily="2" charset="-79"/>
              </a:rPr>
              <a:t>Social Work</a:t>
            </a:r>
          </a:p>
          <a:p>
            <a:pPr marL="342900" indent="-342900">
              <a:buFont typeface="Arial" panose="020B0604020202020204" pitchFamily="34" charset="0"/>
              <a:buChar char="•"/>
            </a:pPr>
            <a:r>
              <a:rPr lang="en-GB" sz="2400" b="1" dirty="0">
                <a:solidFill>
                  <a:srgbClr val="FCD502"/>
                </a:solidFill>
                <a:latin typeface="Arial Black" panose="020B0A04020102020204" pitchFamily="34" charset="0"/>
                <a:cs typeface="Aharoni" panose="020B0604020202020204" pitchFamily="2" charset="-79"/>
              </a:rPr>
              <a:t>Volunteering and Work Experience</a:t>
            </a:r>
          </a:p>
          <a:p>
            <a:pPr marL="342900" indent="-342900">
              <a:buFont typeface="Arial" panose="020B0604020202020204" pitchFamily="34" charset="0"/>
              <a:buChar char="•"/>
            </a:pPr>
            <a:r>
              <a:rPr lang="en-GB" sz="2400" b="1" dirty="0">
                <a:solidFill>
                  <a:srgbClr val="FCD502"/>
                </a:solidFill>
                <a:latin typeface="Arial Black" panose="020B0A04020102020204" pitchFamily="34" charset="0"/>
                <a:cs typeface="Aharoni" panose="020B0604020202020204" pitchFamily="2" charset="-79"/>
              </a:rPr>
              <a:t>Rehabilitation Officers</a:t>
            </a:r>
          </a:p>
          <a:p>
            <a:pPr marL="342900" indent="-342900">
              <a:buFont typeface="Arial" panose="020B0604020202020204" pitchFamily="34" charset="0"/>
              <a:buChar char="•"/>
            </a:pPr>
            <a:r>
              <a:rPr lang="en-GB" sz="2400" b="1" dirty="0">
                <a:solidFill>
                  <a:srgbClr val="FCD502"/>
                </a:solidFill>
                <a:latin typeface="Arial Black" panose="020B0A04020102020204" pitchFamily="34" charset="0"/>
                <a:cs typeface="Aharoni" panose="020B0604020202020204" pitchFamily="2" charset="-79"/>
              </a:rPr>
              <a:t>Skills for Care</a:t>
            </a:r>
          </a:p>
        </p:txBody>
      </p:sp>
      <p:pic>
        <p:nvPicPr>
          <p:cNvPr id="18" name="Picture 17" descr="cid:image021.jpg@01D58DA4.D456D0F0">
            <a:extLst>
              <a:ext uri="{FF2B5EF4-FFF2-40B4-BE49-F238E27FC236}">
                <a16:creationId xmlns="" xmlns:a16="http://schemas.microsoft.com/office/drawing/2014/main" id="{384402D4-ABEF-497A-B9FA-6A469AB909C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86057" y="4791070"/>
            <a:ext cx="1804988" cy="1797050"/>
          </a:xfrm>
          <a:prstGeom prst="rect">
            <a:avLst/>
          </a:prstGeom>
          <a:noFill/>
          <a:ln w="73025">
            <a:solidFill>
              <a:srgbClr val="00A2F0"/>
            </a:solidFill>
          </a:ln>
        </p:spPr>
      </p:pic>
      <p:pic>
        <p:nvPicPr>
          <p:cNvPr id="20" name="Picture 19" descr="cid:image017.jpg@01D58DA4.D456D0F0">
            <a:extLst>
              <a:ext uri="{FF2B5EF4-FFF2-40B4-BE49-F238E27FC236}">
                <a16:creationId xmlns="" xmlns:a16="http://schemas.microsoft.com/office/drawing/2014/main" id="{C3211C0C-3C6D-4C38-B49E-86434292713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796868" y="4791070"/>
            <a:ext cx="1061011" cy="1797050"/>
          </a:xfrm>
          <a:prstGeom prst="rect">
            <a:avLst/>
          </a:prstGeom>
          <a:noFill/>
          <a:ln w="73025">
            <a:solidFill>
              <a:srgbClr val="00A2F0"/>
            </a:solidFill>
          </a:ln>
        </p:spPr>
      </p:pic>
      <p:pic>
        <p:nvPicPr>
          <p:cNvPr id="21" name="Picture 20" descr="cid:image018.jpg@01D58DA4.D456D0F0">
            <a:extLst>
              <a:ext uri="{FF2B5EF4-FFF2-40B4-BE49-F238E27FC236}">
                <a16:creationId xmlns="" xmlns:a16="http://schemas.microsoft.com/office/drawing/2014/main" id="{56D55F8D-0554-4B3C-8A2B-A99B926DFBC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368000" y="3065681"/>
            <a:ext cx="1523044" cy="1443639"/>
          </a:xfrm>
          <a:prstGeom prst="rect">
            <a:avLst/>
          </a:prstGeom>
          <a:noFill/>
          <a:ln w="73025">
            <a:solidFill>
              <a:srgbClr val="00A2F0"/>
            </a:solidFill>
          </a:ln>
        </p:spPr>
      </p:pic>
      <p:pic>
        <p:nvPicPr>
          <p:cNvPr id="22" name="Picture 21" descr="cid:image016.jpg@01D58DA4.D456D0F0">
            <a:extLst>
              <a:ext uri="{FF2B5EF4-FFF2-40B4-BE49-F238E27FC236}">
                <a16:creationId xmlns="" xmlns:a16="http://schemas.microsoft.com/office/drawing/2014/main" id="{A82258B7-E297-4ACB-A5F4-C9A7A97805C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811327" y="4791070"/>
            <a:ext cx="1757363" cy="1758950"/>
          </a:xfrm>
          <a:prstGeom prst="rect">
            <a:avLst/>
          </a:prstGeom>
          <a:noFill/>
          <a:ln w="79375">
            <a:solidFill>
              <a:srgbClr val="00A2F0"/>
            </a:solidFill>
          </a:ln>
        </p:spPr>
      </p:pic>
      <p:pic>
        <p:nvPicPr>
          <p:cNvPr id="23" name="Picture 22" descr="cid:image020.jpg@01D58DA4.D456D0F0">
            <a:extLst>
              <a:ext uri="{FF2B5EF4-FFF2-40B4-BE49-F238E27FC236}">
                <a16:creationId xmlns="" xmlns:a16="http://schemas.microsoft.com/office/drawing/2014/main" id="{B8DFFD4F-3022-4305-997E-841F45AAD50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568690" y="3065681"/>
            <a:ext cx="1575350" cy="1443639"/>
          </a:xfrm>
          <a:prstGeom prst="rect">
            <a:avLst/>
          </a:prstGeom>
          <a:noFill/>
          <a:ln w="73025">
            <a:solidFill>
              <a:srgbClr val="00A2F0"/>
            </a:solidFill>
          </a:ln>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518" y="3355013"/>
            <a:ext cx="3340362" cy="339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3912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C5D0635F-0410-494D-8AAE-B6ACD2C35A47}"/>
              </a:ext>
            </a:extLst>
          </p:cNvPr>
          <p:cNvGrpSpPr/>
          <p:nvPr/>
        </p:nvGrpSpPr>
        <p:grpSpPr>
          <a:xfrm>
            <a:off x="330013" y="1844824"/>
            <a:ext cx="4809102" cy="1514202"/>
            <a:chOff x="202024" y="3300566"/>
            <a:chExt cx="6412136" cy="1514202"/>
          </a:xfrm>
        </p:grpSpPr>
        <p:sp>
          <p:nvSpPr>
            <p:cNvPr id="13" name="TextBox 12">
              <a:extLst>
                <a:ext uri="{FF2B5EF4-FFF2-40B4-BE49-F238E27FC236}">
                  <a16:creationId xmlns="" xmlns:a16="http://schemas.microsoft.com/office/drawing/2014/main" id="{1E0F1515-4520-4017-9C2F-962CCF3E7321}"/>
                </a:ext>
              </a:extLst>
            </p:cNvPr>
            <p:cNvSpPr txBox="1"/>
            <p:nvPr/>
          </p:nvSpPr>
          <p:spPr>
            <a:xfrm>
              <a:off x="202024" y="3300566"/>
              <a:ext cx="6412136" cy="461665"/>
            </a:xfrm>
            <a:prstGeom prst="rect">
              <a:avLst/>
            </a:prstGeom>
            <a:noFill/>
          </p:spPr>
          <p:txBody>
            <a:bodyPr wrap="square" rtlCol="0">
              <a:spAutoFit/>
            </a:bodyPr>
            <a:lstStyle/>
            <a:p>
              <a:r>
                <a:rPr lang="en-GB" sz="2300" b="1" dirty="0">
                  <a:solidFill>
                    <a:srgbClr val="FCD502"/>
                  </a:solidFill>
                  <a:latin typeface="Arial Black" panose="020B0A04020102020204" pitchFamily="34" charset="0"/>
                  <a:cs typeface="Aharoni" panose="020B0604020202020204" pitchFamily="2" charset="-79"/>
                </a:rPr>
                <a:t>WHERE?</a:t>
              </a:r>
            </a:p>
          </p:txBody>
        </p:sp>
        <p:sp>
          <p:nvSpPr>
            <p:cNvPr id="16" name="TextBox 15">
              <a:extLst>
                <a:ext uri="{FF2B5EF4-FFF2-40B4-BE49-F238E27FC236}">
                  <a16:creationId xmlns="" xmlns:a16="http://schemas.microsoft.com/office/drawing/2014/main" id="{03C0A115-A8EE-491A-8147-AF28652A1101}"/>
                </a:ext>
              </a:extLst>
            </p:cNvPr>
            <p:cNvSpPr txBox="1"/>
            <p:nvPr/>
          </p:nvSpPr>
          <p:spPr>
            <a:xfrm>
              <a:off x="202024" y="3660606"/>
              <a:ext cx="6412136" cy="1154162"/>
            </a:xfrm>
            <a:prstGeom prst="rect">
              <a:avLst/>
            </a:prstGeom>
            <a:noFill/>
          </p:spPr>
          <p:txBody>
            <a:bodyPr wrap="square" rtlCol="0">
              <a:spAutoFit/>
            </a:bodyPr>
            <a:lstStyle/>
            <a:p>
              <a:r>
                <a:rPr lang="en-GB" sz="2300" b="1" dirty="0">
                  <a:solidFill>
                    <a:prstClr val="white"/>
                  </a:solidFill>
                  <a:latin typeface="Arial" panose="020B0604020202020204" pitchFamily="34" charset="0"/>
                  <a:cs typeface="Arial" panose="020B0604020202020204" pitchFamily="34" charset="0"/>
                </a:rPr>
                <a:t>Fielder Centre, </a:t>
              </a:r>
            </a:p>
            <a:p>
              <a:r>
                <a:rPr lang="en-GB" sz="2300" b="1" dirty="0">
                  <a:solidFill>
                    <a:prstClr val="white"/>
                  </a:solidFill>
                  <a:latin typeface="Arial" panose="020B0604020202020204" pitchFamily="34" charset="0"/>
                  <a:cs typeface="Arial" panose="020B0604020202020204" pitchFamily="34" charset="0"/>
                </a:rPr>
                <a:t>Hatfield Avenue,</a:t>
              </a:r>
            </a:p>
            <a:p>
              <a:r>
                <a:rPr lang="en-GB" sz="2300" b="1" dirty="0">
                  <a:solidFill>
                    <a:prstClr val="white"/>
                  </a:solidFill>
                  <a:latin typeface="Arial" panose="020B0604020202020204" pitchFamily="34" charset="0"/>
                  <a:cs typeface="Arial" panose="020B0604020202020204" pitchFamily="34" charset="0"/>
                </a:rPr>
                <a:t>Hatfield, AL10 9TP</a:t>
              </a:r>
            </a:p>
          </p:txBody>
        </p:sp>
      </p:grpSp>
      <p:grpSp>
        <p:nvGrpSpPr>
          <p:cNvPr id="19" name="Group 18">
            <a:extLst>
              <a:ext uri="{FF2B5EF4-FFF2-40B4-BE49-F238E27FC236}">
                <a16:creationId xmlns="" xmlns:a16="http://schemas.microsoft.com/office/drawing/2014/main" id="{34357049-7C20-408D-A3F5-A4E63A91E6E0}"/>
              </a:ext>
            </a:extLst>
          </p:cNvPr>
          <p:cNvGrpSpPr/>
          <p:nvPr/>
        </p:nvGrpSpPr>
        <p:grpSpPr>
          <a:xfrm>
            <a:off x="266954" y="366237"/>
            <a:ext cx="4809102" cy="1321797"/>
            <a:chOff x="202024" y="1304916"/>
            <a:chExt cx="6412136" cy="1321797"/>
          </a:xfrm>
        </p:grpSpPr>
        <p:sp>
          <p:nvSpPr>
            <p:cNvPr id="12" name="TextBox 11">
              <a:extLst>
                <a:ext uri="{FF2B5EF4-FFF2-40B4-BE49-F238E27FC236}">
                  <a16:creationId xmlns="" xmlns:a16="http://schemas.microsoft.com/office/drawing/2014/main" id="{5D243468-D83E-4477-9676-28BDB0F58411}"/>
                </a:ext>
              </a:extLst>
            </p:cNvPr>
            <p:cNvSpPr txBox="1"/>
            <p:nvPr/>
          </p:nvSpPr>
          <p:spPr>
            <a:xfrm>
              <a:off x="202024" y="1304916"/>
              <a:ext cx="6412136" cy="461665"/>
            </a:xfrm>
            <a:prstGeom prst="rect">
              <a:avLst/>
            </a:prstGeom>
            <a:noFill/>
          </p:spPr>
          <p:txBody>
            <a:bodyPr wrap="square" rtlCol="0">
              <a:spAutoFit/>
            </a:bodyPr>
            <a:lstStyle/>
            <a:p>
              <a:r>
                <a:rPr lang="en-GB" sz="2300" b="1" dirty="0">
                  <a:solidFill>
                    <a:srgbClr val="FCD502"/>
                  </a:solidFill>
                  <a:latin typeface="Arial Black" panose="020B0A04020102020204" pitchFamily="34" charset="0"/>
                  <a:cs typeface="Aharoni" panose="020B0604020202020204" pitchFamily="2" charset="-79"/>
                </a:rPr>
                <a:t>WHEN?</a:t>
              </a:r>
            </a:p>
          </p:txBody>
        </p:sp>
        <p:sp>
          <p:nvSpPr>
            <p:cNvPr id="15" name="TextBox 14">
              <a:extLst>
                <a:ext uri="{FF2B5EF4-FFF2-40B4-BE49-F238E27FC236}">
                  <a16:creationId xmlns="" xmlns:a16="http://schemas.microsoft.com/office/drawing/2014/main" id="{888F037F-939B-47EE-87B1-BCA07B2C098B}"/>
                </a:ext>
              </a:extLst>
            </p:cNvPr>
            <p:cNvSpPr txBox="1"/>
            <p:nvPr/>
          </p:nvSpPr>
          <p:spPr>
            <a:xfrm>
              <a:off x="202024" y="1703383"/>
              <a:ext cx="6412136" cy="461665"/>
            </a:xfrm>
            <a:prstGeom prst="rect">
              <a:avLst/>
            </a:prstGeom>
            <a:noFill/>
          </p:spPr>
          <p:txBody>
            <a:bodyPr wrap="square" rtlCol="0">
              <a:spAutoFit/>
            </a:bodyPr>
            <a:lstStyle/>
            <a:p>
              <a:r>
                <a:rPr lang="en-GB" sz="2300" b="1" dirty="0">
                  <a:solidFill>
                    <a:prstClr val="white"/>
                  </a:solidFill>
                  <a:latin typeface="Arial" panose="020B0604020202020204" pitchFamily="34" charset="0"/>
                  <a:cs typeface="Arial" panose="020B0604020202020204" pitchFamily="34" charset="0"/>
                </a:rPr>
                <a:t>Tuesday 24</a:t>
              </a:r>
              <a:r>
                <a:rPr lang="en-GB" sz="2300" b="1" baseline="30000" dirty="0">
                  <a:solidFill>
                    <a:prstClr val="white"/>
                  </a:solidFill>
                  <a:latin typeface="Arial" panose="020B0604020202020204" pitchFamily="34" charset="0"/>
                  <a:cs typeface="Arial" panose="020B0604020202020204" pitchFamily="34" charset="0"/>
                </a:rPr>
                <a:t>th</a:t>
              </a:r>
              <a:r>
                <a:rPr lang="en-GB" sz="2300" b="1" dirty="0">
                  <a:solidFill>
                    <a:prstClr val="white"/>
                  </a:solidFill>
                  <a:latin typeface="Arial" panose="020B0604020202020204" pitchFamily="34" charset="0"/>
                  <a:cs typeface="Arial" panose="020B0604020202020204" pitchFamily="34" charset="0"/>
                </a:rPr>
                <a:t> March 2020</a:t>
              </a:r>
            </a:p>
          </p:txBody>
        </p:sp>
        <p:sp>
          <p:nvSpPr>
            <p:cNvPr id="17" name="TextBox 16">
              <a:extLst>
                <a:ext uri="{FF2B5EF4-FFF2-40B4-BE49-F238E27FC236}">
                  <a16:creationId xmlns="" xmlns:a16="http://schemas.microsoft.com/office/drawing/2014/main" id="{C4974C6B-ABB3-4A9F-9B42-4A6A0A69C8D2}"/>
                </a:ext>
              </a:extLst>
            </p:cNvPr>
            <p:cNvSpPr txBox="1"/>
            <p:nvPr/>
          </p:nvSpPr>
          <p:spPr>
            <a:xfrm>
              <a:off x="202024" y="2165048"/>
              <a:ext cx="6412136" cy="461665"/>
            </a:xfrm>
            <a:prstGeom prst="rect">
              <a:avLst/>
            </a:prstGeom>
            <a:noFill/>
          </p:spPr>
          <p:txBody>
            <a:bodyPr wrap="square" rtlCol="0">
              <a:spAutoFit/>
            </a:bodyPr>
            <a:lstStyle/>
            <a:p>
              <a:r>
                <a:rPr lang="en-GB" sz="2300" b="1" dirty="0">
                  <a:solidFill>
                    <a:prstClr val="white"/>
                  </a:solidFill>
                  <a:latin typeface="Arial" panose="020B0604020202020204" pitchFamily="34" charset="0"/>
                  <a:cs typeface="Arial" panose="020B0604020202020204" pitchFamily="34" charset="0"/>
                </a:rPr>
                <a:t>10am – 3pm</a:t>
              </a:r>
            </a:p>
          </p:txBody>
        </p:sp>
      </p:grpSp>
      <p:grpSp>
        <p:nvGrpSpPr>
          <p:cNvPr id="23" name="Group 22">
            <a:extLst>
              <a:ext uri="{FF2B5EF4-FFF2-40B4-BE49-F238E27FC236}">
                <a16:creationId xmlns="" xmlns:a16="http://schemas.microsoft.com/office/drawing/2014/main" id="{11B781F3-E377-4790-AB2D-7769170240FC}"/>
              </a:ext>
            </a:extLst>
          </p:cNvPr>
          <p:cNvGrpSpPr/>
          <p:nvPr/>
        </p:nvGrpSpPr>
        <p:grpSpPr>
          <a:xfrm>
            <a:off x="303402" y="3486731"/>
            <a:ext cx="8607865" cy="3371269"/>
            <a:chOff x="202023" y="3300566"/>
            <a:chExt cx="9505657" cy="3109848"/>
          </a:xfrm>
        </p:grpSpPr>
        <p:sp>
          <p:nvSpPr>
            <p:cNvPr id="24" name="TextBox 23">
              <a:extLst>
                <a:ext uri="{FF2B5EF4-FFF2-40B4-BE49-F238E27FC236}">
                  <a16:creationId xmlns="" xmlns:a16="http://schemas.microsoft.com/office/drawing/2014/main" id="{3E42A27F-7BC5-4CB2-979D-A5DFA4E6E88A}"/>
                </a:ext>
              </a:extLst>
            </p:cNvPr>
            <p:cNvSpPr txBox="1"/>
            <p:nvPr/>
          </p:nvSpPr>
          <p:spPr>
            <a:xfrm>
              <a:off x="202024" y="3300566"/>
              <a:ext cx="6412136" cy="411670"/>
            </a:xfrm>
            <a:prstGeom prst="rect">
              <a:avLst/>
            </a:prstGeom>
            <a:noFill/>
          </p:spPr>
          <p:txBody>
            <a:bodyPr wrap="square" rtlCol="0">
              <a:spAutoFit/>
            </a:bodyPr>
            <a:lstStyle/>
            <a:p>
              <a:r>
                <a:rPr lang="en-GB" sz="2300" b="1" dirty="0">
                  <a:solidFill>
                    <a:srgbClr val="FCD502"/>
                  </a:solidFill>
                  <a:latin typeface="Arial Black" panose="020B0A04020102020204" pitchFamily="34" charset="0"/>
                  <a:cs typeface="Aharoni" panose="020B0604020202020204" pitchFamily="2" charset="-79"/>
                </a:rPr>
                <a:t>WHY?</a:t>
              </a:r>
            </a:p>
          </p:txBody>
        </p:sp>
        <p:sp>
          <p:nvSpPr>
            <p:cNvPr id="25" name="TextBox 24">
              <a:extLst>
                <a:ext uri="{FF2B5EF4-FFF2-40B4-BE49-F238E27FC236}">
                  <a16:creationId xmlns="" xmlns:a16="http://schemas.microsoft.com/office/drawing/2014/main" id="{E6F01847-C68F-4F23-BF70-8CD321F88ECB}"/>
                </a:ext>
              </a:extLst>
            </p:cNvPr>
            <p:cNvSpPr txBox="1"/>
            <p:nvPr/>
          </p:nvSpPr>
          <p:spPr>
            <a:xfrm>
              <a:off x="202023" y="3713266"/>
              <a:ext cx="9505657" cy="2697148"/>
            </a:xfrm>
            <a:prstGeom prst="rect">
              <a:avLst/>
            </a:prstGeom>
            <a:noFill/>
          </p:spPr>
          <p:txBody>
            <a:bodyPr wrap="square" rtlCol="0">
              <a:spAutoFit/>
            </a:bodyPr>
            <a:lstStyle/>
            <a:p>
              <a:pPr marL="342900" indent="-342900">
                <a:buFont typeface="Arial" panose="020B0604020202020204" pitchFamily="34" charset="0"/>
                <a:buChar char="•"/>
              </a:pPr>
              <a:r>
                <a:rPr lang="en-GB" sz="2300" b="1" i="1" dirty="0">
                  <a:solidFill>
                    <a:prstClr val="white"/>
                  </a:solidFill>
                  <a:latin typeface="Arial" panose="020B0604020202020204" pitchFamily="34" charset="0"/>
                  <a:cs typeface="Arial" panose="020B0604020202020204" pitchFamily="34" charset="0"/>
                </a:rPr>
                <a:t>Free to attend!</a:t>
              </a:r>
            </a:p>
            <a:p>
              <a:pPr marL="342900" indent="-342900">
                <a:buFont typeface="Arial" panose="020B0604020202020204" pitchFamily="34" charset="0"/>
                <a:buChar char="•"/>
              </a:pPr>
              <a:r>
                <a:rPr lang="en-GB" sz="2300" b="1" i="1" dirty="0">
                  <a:solidFill>
                    <a:prstClr val="white"/>
                  </a:solidFill>
                  <a:latin typeface="Arial" panose="020B0604020202020204" pitchFamily="34" charset="0"/>
                  <a:cs typeface="Arial" panose="020B0604020202020204" pitchFamily="34" charset="0"/>
                </a:rPr>
                <a:t>Hear first hand from people doing the job</a:t>
              </a:r>
            </a:p>
            <a:p>
              <a:pPr marL="342900" indent="-342900">
                <a:buFont typeface="Arial" panose="020B0604020202020204" pitchFamily="34" charset="0"/>
                <a:buChar char="•"/>
              </a:pPr>
              <a:r>
                <a:rPr lang="en-GB" sz="2300" b="1" i="1" dirty="0">
                  <a:solidFill>
                    <a:prstClr val="white"/>
                  </a:solidFill>
                  <a:latin typeface="Arial" panose="020B0604020202020204" pitchFamily="34" charset="0"/>
                  <a:cs typeface="Arial" panose="020B0604020202020204" pitchFamily="34" charset="0"/>
                </a:rPr>
                <a:t>Students can try their hand at different career disciplines</a:t>
              </a:r>
            </a:p>
            <a:p>
              <a:pPr marL="342900" indent="-342900">
                <a:buFont typeface="Arial" panose="020B0604020202020204" pitchFamily="34" charset="0"/>
                <a:buChar char="•"/>
              </a:pPr>
              <a:r>
                <a:rPr lang="en-GB" sz="2300" b="1" i="1" dirty="0">
                  <a:solidFill>
                    <a:prstClr val="white"/>
                  </a:solidFill>
                  <a:latin typeface="Arial" panose="020B0604020202020204" pitchFamily="34" charset="0"/>
                  <a:cs typeface="Arial" panose="020B0604020202020204" pitchFamily="34" charset="0"/>
                </a:rPr>
                <a:t>Sign up to work experience</a:t>
              </a:r>
            </a:p>
            <a:p>
              <a:pPr marL="342900" indent="-342900">
                <a:buFont typeface="Arial" panose="020B0604020202020204" pitchFamily="34" charset="0"/>
                <a:buChar char="•"/>
              </a:pPr>
              <a:r>
                <a:rPr lang="en-GB" sz="2300" b="1" i="1" dirty="0">
                  <a:solidFill>
                    <a:prstClr val="white"/>
                  </a:solidFill>
                  <a:latin typeface="Arial" panose="020B0604020202020204" pitchFamily="34" charset="0"/>
                  <a:cs typeface="Arial" panose="020B0604020202020204" pitchFamily="34" charset="0"/>
                </a:rPr>
                <a:t>Hear about different educational routes into the professions</a:t>
              </a:r>
            </a:p>
            <a:p>
              <a:pPr marL="342900" indent="-342900">
                <a:buFont typeface="Arial" panose="020B0604020202020204" pitchFamily="34" charset="0"/>
                <a:buChar char="•"/>
              </a:pPr>
              <a:r>
                <a:rPr lang="en-GB" sz="2300" b="1" i="1" dirty="0">
                  <a:solidFill>
                    <a:prstClr val="white"/>
                  </a:solidFill>
                  <a:latin typeface="Arial" panose="020B0604020202020204" pitchFamily="34" charset="0"/>
                  <a:cs typeface="Arial" panose="020B0604020202020204" pitchFamily="34" charset="0"/>
                </a:rPr>
                <a:t>Get tips on how to make successful applications</a:t>
              </a: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94347"/>
            <a:ext cx="3862635" cy="3969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7610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2348880"/>
            <a:ext cx="8093075" cy="1143000"/>
          </a:xfrm>
        </p:spPr>
        <p:txBody>
          <a:bodyPr/>
          <a:lstStyle/>
          <a:p>
            <a:pPr algn="ctr"/>
            <a:r>
              <a:rPr lang="en-GB" sz="6000" b="1" dirty="0" smtClean="0"/>
              <a:t>Questions</a:t>
            </a:r>
            <a:endParaRPr lang="en-GB" sz="6000" b="1" dirty="0"/>
          </a:p>
        </p:txBody>
      </p:sp>
    </p:spTree>
    <p:extLst>
      <p:ext uri="{BB962C8B-B14F-4D97-AF65-F5344CB8AC3E}">
        <p14:creationId xmlns:p14="http://schemas.microsoft.com/office/powerpoint/2010/main" val="751879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Rectangle 10"/>
          <p:cNvSpPr>
            <a:spLocks noGrp="1" noChangeArrowheads="1"/>
          </p:cNvSpPr>
          <p:nvPr>
            <p:ph type="ctrTitle"/>
          </p:nvPr>
        </p:nvSpPr>
        <p:spPr>
          <a:xfrm>
            <a:off x="230140" y="92800"/>
            <a:ext cx="8704853" cy="1470025"/>
          </a:xfrm>
        </p:spPr>
        <p:txBody>
          <a:bodyPr/>
          <a:lstStyle/>
          <a:p>
            <a:pPr algn="ctr"/>
            <a:r>
              <a:rPr lang="en-US" altLang="en-US" dirty="0"/>
              <a:t>The Hertfordshire Headteacher Updates</a:t>
            </a:r>
            <a:br>
              <a:rPr lang="en-US" altLang="en-US" dirty="0"/>
            </a:br>
            <a:r>
              <a:rPr lang="en-US" altLang="en-US" dirty="0" smtClean="0"/>
              <a:t>November </a:t>
            </a:r>
            <a:r>
              <a:rPr lang="en-US" altLang="en-US" dirty="0"/>
              <a:t>2019</a:t>
            </a:r>
            <a:endParaRPr lang="en-GB" altLang="en-US" dirty="0">
              <a:solidFill>
                <a:srgbClr val="96A800"/>
              </a:solidFill>
            </a:endParaRPr>
          </a:p>
        </p:txBody>
      </p:sp>
      <p:sp>
        <p:nvSpPr>
          <p:cNvPr id="4" name="Rectangle 3"/>
          <p:cNvSpPr txBox="1">
            <a:spLocks noChangeArrowheads="1"/>
          </p:cNvSpPr>
          <p:nvPr/>
        </p:nvSpPr>
        <p:spPr bwMode="auto">
          <a:xfrm>
            <a:off x="230140" y="1681714"/>
            <a:ext cx="8639429" cy="11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95000"/>
              </a:lnSpc>
              <a:spcBef>
                <a:spcPct val="30000"/>
              </a:spcBef>
              <a:spcAft>
                <a:spcPct val="0"/>
              </a:spcAft>
              <a:buSzPct val="125000"/>
              <a:buFontTx/>
              <a:buNone/>
              <a:defRPr sz="28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8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0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a:lstStyle>
          <a:p>
            <a:r>
              <a:rPr lang="en-GB" altLang="en-US" sz="4400" b="1" kern="0" dirty="0" smtClean="0">
                <a:solidFill>
                  <a:srgbClr val="E3A1C7"/>
                </a:solidFill>
              </a:rPr>
              <a:t>Supporting Smooth Transitions</a:t>
            </a:r>
          </a:p>
          <a:p>
            <a:pPr algn="ctr"/>
            <a:r>
              <a:rPr lang="en-GB" altLang="en-US" sz="3200" b="1" i="1" kern="0" dirty="0" smtClean="0">
                <a:solidFill>
                  <a:srgbClr val="E3A1C7"/>
                </a:solidFill>
              </a:rPr>
              <a:t>The Transition Project</a:t>
            </a:r>
          </a:p>
          <a:p>
            <a:endParaRPr lang="en-GB" altLang="en-US" sz="3200" kern="0" dirty="0">
              <a:solidFill>
                <a:srgbClr val="4D4D4D"/>
              </a:solidFill>
            </a:endParaRPr>
          </a:p>
          <a:p>
            <a:endParaRPr lang="en-GB" altLang="en-US" sz="3200" kern="0" dirty="0" smtClean="0">
              <a:solidFill>
                <a:srgbClr val="FCC251"/>
              </a:solidFill>
            </a:endParaRPr>
          </a:p>
        </p:txBody>
      </p:sp>
      <p:sp>
        <p:nvSpPr>
          <p:cNvPr id="5" name="Rectangle 3"/>
          <p:cNvSpPr txBox="1">
            <a:spLocks noChangeArrowheads="1"/>
          </p:cNvSpPr>
          <p:nvPr/>
        </p:nvSpPr>
        <p:spPr bwMode="auto">
          <a:xfrm>
            <a:off x="467158" y="3775474"/>
            <a:ext cx="827881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Times" pitchFamily="18" charset="0"/>
              </a:defRPr>
            </a:lvl3pPr>
            <a:lvl4pPr marL="1371600" indent="0" algn="ctr" rtl="0" eaLnBrk="0" fontAlgn="base" hangingPunct="0">
              <a:spcBef>
                <a:spcPct val="20000"/>
              </a:spcBef>
              <a:spcAft>
                <a:spcPct val="0"/>
              </a:spcAft>
              <a:buNone/>
              <a:defRPr sz="2000">
                <a:solidFill>
                  <a:schemeClr val="tx1"/>
                </a:solidFill>
                <a:latin typeface="Times" pitchFamily="18" charset="0"/>
              </a:defRPr>
            </a:lvl4pPr>
            <a:lvl5pPr marL="1828800" indent="0" algn="ctr" rtl="0" eaLnBrk="0" fontAlgn="base" hangingPunct="0">
              <a:spcBef>
                <a:spcPct val="20000"/>
              </a:spcBef>
              <a:spcAft>
                <a:spcPct val="0"/>
              </a:spcAft>
              <a:buNone/>
              <a:defRPr sz="2000">
                <a:solidFill>
                  <a:schemeClr val="tx1"/>
                </a:solidFill>
                <a:latin typeface="Times" pitchFamily="18" charset="0"/>
              </a:defRPr>
            </a:lvl5pPr>
            <a:lvl6pPr marL="2286000" indent="0" algn="ctr" rtl="0" eaLnBrk="0" fontAlgn="base" hangingPunct="0">
              <a:spcBef>
                <a:spcPct val="20000"/>
              </a:spcBef>
              <a:spcAft>
                <a:spcPct val="0"/>
              </a:spcAft>
              <a:buNone/>
              <a:defRPr sz="2000">
                <a:solidFill>
                  <a:schemeClr val="tx1"/>
                </a:solidFill>
                <a:latin typeface="Times" pitchFamily="18" charset="0"/>
              </a:defRPr>
            </a:lvl6pPr>
            <a:lvl7pPr marL="2743200" indent="0" algn="ctr" rtl="0" eaLnBrk="0" fontAlgn="base" hangingPunct="0">
              <a:spcBef>
                <a:spcPct val="20000"/>
              </a:spcBef>
              <a:spcAft>
                <a:spcPct val="0"/>
              </a:spcAft>
              <a:buNone/>
              <a:defRPr sz="2000">
                <a:solidFill>
                  <a:schemeClr val="tx1"/>
                </a:solidFill>
                <a:latin typeface="Times" pitchFamily="18" charset="0"/>
              </a:defRPr>
            </a:lvl7pPr>
            <a:lvl8pPr marL="3200400" indent="0" algn="ctr" rtl="0" eaLnBrk="0" fontAlgn="base" hangingPunct="0">
              <a:spcBef>
                <a:spcPct val="20000"/>
              </a:spcBef>
              <a:spcAft>
                <a:spcPct val="0"/>
              </a:spcAft>
              <a:buNone/>
              <a:defRPr sz="2000">
                <a:solidFill>
                  <a:schemeClr val="tx1"/>
                </a:solidFill>
                <a:latin typeface="Times" pitchFamily="18" charset="0"/>
              </a:defRPr>
            </a:lvl8pPr>
            <a:lvl9pPr marL="3657600" indent="0" algn="ctr" rtl="0" eaLnBrk="0" fontAlgn="base" hangingPunct="0">
              <a:spcBef>
                <a:spcPct val="20000"/>
              </a:spcBef>
              <a:spcAft>
                <a:spcPct val="0"/>
              </a:spcAft>
              <a:buNone/>
              <a:defRPr sz="2000">
                <a:solidFill>
                  <a:schemeClr val="tx1"/>
                </a:solidFill>
                <a:latin typeface="Times" pitchFamily="18" charset="0"/>
              </a:defRPr>
            </a:lvl9pPr>
          </a:lstStyle>
          <a:p>
            <a:pPr algn="l">
              <a:defRPr/>
            </a:pPr>
            <a:r>
              <a:rPr lang="en-GB" altLang="en-US" kern="0" dirty="0" smtClean="0">
                <a:solidFill>
                  <a:srgbClr val="4D4D4D"/>
                </a:solidFill>
              </a:rPr>
              <a:t>Caroline Chalke</a:t>
            </a:r>
          </a:p>
          <a:p>
            <a:pPr algn="l">
              <a:defRPr/>
            </a:pPr>
            <a:r>
              <a:rPr lang="en-GB" altLang="en-US" kern="0" dirty="0" smtClean="0">
                <a:solidFill>
                  <a:srgbClr val="4D4D4D"/>
                </a:solidFill>
              </a:rPr>
              <a:t>Senior Early Years Adviser</a:t>
            </a:r>
          </a:p>
          <a:p>
            <a:pPr algn="l">
              <a:defRPr/>
            </a:pPr>
            <a:r>
              <a:rPr lang="en-GB" altLang="en-US" sz="2400" kern="0" dirty="0">
                <a:solidFill>
                  <a:srgbClr val="7BCBB7"/>
                </a:solidFill>
              </a:rPr>
              <a:t>eytransition@hertsforlearning.co.uk</a:t>
            </a:r>
          </a:p>
          <a:p>
            <a:pPr algn="l">
              <a:defRPr/>
            </a:pPr>
            <a:endParaRPr lang="en-GB" altLang="en-US" kern="0" dirty="0" smtClean="0">
              <a:solidFill>
                <a:srgbClr val="4D4D4D"/>
              </a:solidFill>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5582384" y="3721089"/>
            <a:ext cx="3422204" cy="1404169"/>
          </a:xfrm>
          <a:prstGeom prst="rect">
            <a:avLst/>
          </a:prstGeom>
          <a:noFill/>
          <a:ln>
            <a:noFill/>
          </a:ln>
        </p:spPr>
      </p:pic>
    </p:spTree>
    <p:extLst>
      <p:ext uri="{BB962C8B-B14F-4D97-AF65-F5344CB8AC3E}">
        <p14:creationId xmlns:p14="http://schemas.microsoft.com/office/powerpoint/2010/main" val="2295711646"/>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70407" y="0"/>
            <a:ext cx="8595360" cy="979397"/>
          </a:xfrm>
        </p:spPr>
        <p:txBody>
          <a:bodyPr/>
          <a:lstStyle/>
          <a:p>
            <a:r>
              <a:rPr lang="en-GB" altLang="en-US" dirty="0" smtClean="0">
                <a:solidFill>
                  <a:srgbClr val="DA80B4"/>
                </a:solidFill>
              </a:rPr>
              <a:t>Why is transition important?</a:t>
            </a:r>
            <a:endParaRPr lang="en-GB" altLang="en-US" dirty="0">
              <a:solidFill>
                <a:srgbClr val="DA80B4"/>
              </a:solidFill>
            </a:endParaRPr>
          </a:p>
        </p:txBody>
      </p:sp>
      <p:sp>
        <p:nvSpPr>
          <p:cNvPr id="39939" name="Rectangle 3"/>
          <p:cNvSpPr>
            <a:spLocks noGrp="1" noChangeArrowheads="1"/>
          </p:cNvSpPr>
          <p:nvPr>
            <p:ph type="body" idx="1"/>
          </p:nvPr>
        </p:nvSpPr>
        <p:spPr>
          <a:xfrm>
            <a:off x="92365" y="1223950"/>
            <a:ext cx="8903854" cy="4149265"/>
          </a:xfrm>
        </p:spPr>
        <p:txBody>
          <a:bodyPr/>
          <a:lstStyle/>
          <a:p>
            <a:pPr lvl="0"/>
            <a:r>
              <a:rPr lang="en-GB" dirty="0"/>
              <a:t>‘</a:t>
            </a:r>
            <a:r>
              <a:rPr lang="en-GB" sz="2000" dirty="0">
                <a:solidFill>
                  <a:srgbClr val="4D4D4D"/>
                </a:solidFill>
              </a:rPr>
              <a:t>The transition between phases of education – notably early years to primary, and primary to secondary – is a risk-point for vulnerable learners. Schools need to diagnose pupils’ needs as soon as possible in order to put in place effective support to help those falling behind to catch up.’ </a:t>
            </a:r>
            <a:r>
              <a:rPr lang="en-GB" sz="2000" dirty="0" smtClean="0">
                <a:solidFill>
                  <a:srgbClr val="4D4D4D"/>
                </a:solidFill>
              </a:rPr>
              <a:t>– </a:t>
            </a:r>
            <a:r>
              <a:rPr lang="en-GB" sz="2000" i="1" dirty="0" smtClean="0">
                <a:solidFill>
                  <a:srgbClr val="4D4D4D"/>
                </a:solidFill>
              </a:rPr>
              <a:t>pg16 The Attainment Gap report 2018 Education Endowment Foundation</a:t>
            </a:r>
            <a:endParaRPr lang="en-GB" sz="2000" i="1" dirty="0">
              <a:solidFill>
                <a:srgbClr val="4D4D4D"/>
              </a:solidFill>
            </a:endParaRPr>
          </a:p>
          <a:p>
            <a:pPr lvl="0"/>
            <a:endParaRPr lang="en-GB" sz="2000" dirty="0">
              <a:solidFill>
                <a:srgbClr val="4D4D4D"/>
              </a:solidFill>
            </a:endParaRPr>
          </a:p>
          <a:p>
            <a:pPr lvl="0"/>
            <a:r>
              <a:rPr lang="en-GB" sz="2000" dirty="0" smtClean="0">
                <a:solidFill>
                  <a:srgbClr val="4D4D4D"/>
                </a:solidFill>
              </a:rPr>
              <a:t>‘</a:t>
            </a:r>
            <a:r>
              <a:rPr lang="en-GB" sz="2000" dirty="0">
                <a:solidFill>
                  <a:srgbClr val="4D4D4D"/>
                </a:solidFill>
              </a:rPr>
              <a:t>We know that nearly half of the children from disadvantaged backgrounds have not secured the essential knowledge, skills and understanding expected for their age by the time they finish Reception Year. Around a quarter are unable to communicate effectively, control their own feelings and impulses or make sense of the world around them to ensure that they are ready to learn.’ </a:t>
            </a:r>
            <a:r>
              <a:rPr lang="en-GB" sz="2000" i="1" dirty="0" smtClean="0">
                <a:solidFill>
                  <a:srgbClr val="4D4D4D"/>
                </a:solidFill>
              </a:rPr>
              <a:t>pg3</a:t>
            </a:r>
            <a:r>
              <a:rPr lang="en-GB" sz="2000" dirty="0" smtClean="0">
                <a:solidFill>
                  <a:srgbClr val="4D4D4D"/>
                </a:solidFill>
              </a:rPr>
              <a:t> </a:t>
            </a:r>
            <a:r>
              <a:rPr lang="en-GB" sz="2000" i="1" dirty="0" smtClean="0">
                <a:solidFill>
                  <a:srgbClr val="4D4D4D"/>
                </a:solidFill>
              </a:rPr>
              <a:t>Unknown </a:t>
            </a:r>
            <a:r>
              <a:rPr lang="en-GB" sz="2000" i="1" dirty="0">
                <a:solidFill>
                  <a:srgbClr val="4D4D4D"/>
                </a:solidFill>
              </a:rPr>
              <a:t>children, Destined for Disadvantage </a:t>
            </a:r>
            <a:r>
              <a:rPr lang="en-GB" sz="2000" i="1" dirty="0" smtClean="0">
                <a:solidFill>
                  <a:srgbClr val="4D4D4D"/>
                </a:solidFill>
              </a:rPr>
              <a:t>Ofsted 2016</a:t>
            </a:r>
            <a:endParaRPr lang="en-GB" sz="2000" dirty="0">
              <a:solidFill>
                <a:srgbClr val="4D4D4D"/>
              </a:solidFill>
            </a:endParaRPr>
          </a:p>
          <a:p>
            <a:pPr marL="0" indent="0">
              <a:buFontTx/>
              <a:buNone/>
            </a:pPr>
            <a:endParaRPr lang="en-GB" altLang="en-US" dirty="0">
              <a:solidFill>
                <a:srgbClr val="4D4D4D"/>
              </a:solidFill>
            </a:endParaRPr>
          </a:p>
        </p:txBody>
      </p:sp>
      <p:pic>
        <p:nvPicPr>
          <p:cNvPr id="2" name="Picture 1"/>
          <p:cNvPicPr>
            <a:picLocks noChangeAspect="1"/>
          </p:cNvPicPr>
          <p:nvPr/>
        </p:nvPicPr>
        <p:blipFill>
          <a:blip r:embed="rId2"/>
          <a:stretch>
            <a:fillRect/>
          </a:stretch>
        </p:blipFill>
        <p:spPr>
          <a:xfrm>
            <a:off x="6397268" y="160323"/>
            <a:ext cx="2598951" cy="1063628"/>
          </a:xfrm>
          <a:prstGeom prst="rect">
            <a:avLst/>
          </a:prstGeom>
        </p:spPr>
      </p:pic>
    </p:spTree>
    <p:extLst>
      <p:ext uri="{BB962C8B-B14F-4D97-AF65-F5344CB8AC3E}">
        <p14:creationId xmlns:p14="http://schemas.microsoft.com/office/powerpoint/2010/main" val="1719754096"/>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473" t="15463" r="8364"/>
          <a:stretch/>
        </p:blipFill>
        <p:spPr>
          <a:xfrm>
            <a:off x="2623126" y="1533435"/>
            <a:ext cx="6400801" cy="3585001"/>
          </a:xfrm>
          <a:prstGeom prst="rect">
            <a:avLst/>
          </a:prstGeom>
        </p:spPr>
      </p:pic>
      <p:pic>
        <p:nvPicPr>
          <p:cNvPr id="4" name="Picture 3"/>
          <p:cNvPicPr>
            <a:picLocks noChangeAspect="1"/>
          </p:cNvPicPr>
          <p:nvPr/>
        </p:nvPicPr>
        <p:blipFill>
          <a:blip r:embed="rId3"/>
          <a:stretch>
            <a:fillRect/>
          </a:stretch>
        </p:blipFill>
        <p:spPr>
          <a:xfrm>
            <a:off x="6429227" y="115408"/>
            <a:ext cx="2603218" cy="1066892"/>
          </a:xfrm>
          <a:prstGeom prst="rect">
            <a:avLst/>
          </a:prstGeom>
        </p:spPr>
      </p:pic>
      <p:sp>
        <p:nvSpPr>
          <p:cNvPr id="7" name="Rectangle 2"/>
          <p:cNvSpPr>
            <a:spLocks noGrp="1" noChangeArrowheads="1"/>
          </p:cNvSpPr>
          <p:nvPr>
            <p:ph type="title"/>
          </p:nvPr>
        </p:nvSpPr>
        <p:spPr>
          <a:xfrm>
            <a:off x="330926" y="117883"/>
            <a:ext cx="8595360" cy="979397"/>
          </a:xfrm>
        </p:spPr>
        <p:txBody>
          <a:bodyPr/>
          <a:lstStyle/>
          <a:p>
            <a:r>
              <a:rPr lang="en-GB" altLang="en-US" dirty="0" smtClean="0">
                <a:solidFill>
                  <a:srgbClr val="DA80B4"/>
                </a:solidFill>
              </a:rPr>
              <a:t>Key Scientific Concepts</a:t>
            </a:r>
            <a:br>
              <a:rPr lang="en-GB" altLang="en-US" dirty="0" smtClean="0">
                <a:solidFill>
                  <a:srgbClr val="DA80B4"/>
                </a:solidFill>
              </a:rPr>
            </a:br>
            <a:r>
              <a:rPr lang="en-GB" altLang="en-US" sz="2400" i="1" dirty="0">
                <a:solidFill>
                  <a:srgbClr val="DA80B4"/>
                </a:solidFill>
              </a:rPr>
              <a:t>U</a:t>
            </a:r>
            <a:r>
              <a:rPr lang="en-GB" altLang="en-US" sz="2400" i="1" dirty="0" smtClean="0">
                <a:solidFill>
                  <a:srgbClr val="DA80B4"/>
                </a:solidFill>
              </a:rPr>
              <a:t>nderpinning effective transition</a:t>
            </a:r>
            <a:endParaRPr lang="en-GB" altLang="en-US" i="1" dirty="0">
              <a:solidFill>
                <a:srgbClr val="DA80B4"/>
              </a:solidFill>
            </a:endParaRPr>
          </a:p>
        </p:txBody>
      </p:sp>
      <p:sp>
        <p:nvSpPr>
          <p:cNvPr id="5" name="TextBox 4"/>
          <p:cNvSpPr txBox="1"/>
          <p:nvPr/>
        </p:nvSpPr>
        <p:spPr>
          <a:xfrm>
            <a:off x="164670" y="1448415"/>
            <a:ext cx="3243547" cy="1015663"/>
          </a:xfrm>
          <a:prstGeom prst="rect">
            <a:avLst/>
          </a:prstGeom>
          <a:noFill/>
        </p:spPr>
        <p:txBody>
          <a:bodyPr wrap="square" rtlCol="0">
            <a:spAutoFit/>
          </a:bodyPr>
          <a:lstStyle/>
          <a:p>
            <a:pPr fontAlgn="base">
              <a:spcBef>
                <a:spcPct val="0"/>
              </a:spcBef>
              <a:spcAft>
                <a:spcPct val="0"/>
              </a:spcAft>
            </a:pPr>
            <a:r>
              <a:rPr lang="en-GB" sz="2400" b="1" dirty="0" smtClean="0">
                <a:solidFill>
                  <a:srgbClr val="7BCBB7"/>
                </a:solidFill>
              </a:rPr>
              <a:t>1</a:t>
            </a:r>
            <a:r>
              <a:rPr lang="en-GB" dirty="0" smtClean="0">
                <a:solidFill>
                  <a:srgbClr val="808080"/>
                </a:solidFill>
              </a:rPr>
              <a:t>. </a:t>
            </a:r>
            <a:r>
              <a:rPr lang="en-GB" dirty="0" smtClean="0">
                <a:solidFill>
                  <a:srgbClr val="4D4D4D"/>
                </a:solidFill>
              </a:rPr>
              <a:t>Responsive relationships &amp; positive experiences build sturdy brain architecture</a:t>
            </a:r>
            <a:endParaRPr lang="en-GB" dirty="0">
              <a:solidFill>
                <a:srgbClr val="4D4D4D"/>
              </a:solidFill>
            </a:endParaRPr>
          </a:p>
        </p:txBody>
      </p:sp>
      <p:sp>
        <p:nvSpPr>
          <p:cNvPr id="6" name="TextBox 5"/>
          <p:cNvSpPr txBox="1"/>
          <p:nvPr/>
        </p:nvSpPr>
        <p:spPr>
          <a:xfrm>
            <a:off x="164670" y="2599235"/>
            <a:ext cx="2606238" cy="1292662"/>
          </a:xfrm>
          <a:prstGeom prst="rect">
            <a:avLst/>
          </a:prstGeom>
          <a:noFill/>
        </p:spPr>
        <p:txBody>
          <a:bodyPr wrap="square" rtlCol="0">
            <a:spAutoFit/>
          </a:bodyPr>
          <a:lstStyle/>
          <a:p>
            <a:pPr fontAlgn="base">
              <a:spcBef>
                <a:spcPct val="0"/>
              </a:spcBef>
              <a:spcAft>
                <a:spcPct val="0"/>
              </a:spcAft>
            </a:pPr>
            <a:r>
              <a:rPr lang="en-GB" sz="2400" b="1" dirty="0" smtClean="0">
                <a:solidFill>
                  <a:srgbClr val="7BCBB7"/>
                </a:solidFill>
              </a:rPr>
              <a:t>2</a:t>
            </a:r>
            <a:r>
              <a:rPr lang="en-GB" dirty="0" smtClean="0">
                <a:solidFill>
                  <a:srgbClr val="808080"/>
                </a:solidFill>
              </a:rPr>
              <a:t>. </a:t>
            </a:r>
            <a:r>
              <a:rPr lang="en-GB" dirty="0" smtClean="0">
                <a:solidFill>
                  <a:srgbClr val="4D4D4D"/>
                </a:solidFill>
              </a:rPr>
              <a:t>Toxic stress disrupts the development of brain architecture &amp; other systems</a:t>
            </a:r>
            <a:endParaRPr lang="en-GB" dirty="0">
              <a:solidFill>
                <a:srgbClr val="4D4D4D"/>
              </a:solidFill>
            </a:endParaRPr>
          </a:p>
        </p:txBody>
      </p:sp>
      <p:sp>
        <p:nvSpPr>
          <p:cNvPr id="8" name="TextBox 7"/>
          <p:cNvSpPr txBox="1"/>
          <p:nvPr/>
        </p:nvSpPr>
        <p:spPr>
          <a:xfrm>
            <a:off x="164670" y="4027054"/>
            <a:ext cx="2393802" cy="1015663"/>
          </a:xfrm>
          <a:prstGeom prst="rect">
            <a:avLst/>
          </a:prstGeom>
          <a:noFill/>
        </p:spPr>
        <p:txBody>
          <a:bodyPr wrap="square" rtlCol="0">
            <a:spAutoFit/>
          </a:bodyPr>
          <a:lstStyle/>
          <a:p>
            <a:pPr fontAlgn="base">
              <a:spcBef>
                <a:spcPct val="0"/>
              </a:spcBef>
              <a:spcAft>
                <a:spcPct val="0"/>
              </a:spcAft>
            </a:pPr>
            <a:r>
              <a:rPr lang="en-GB" sz="2400" b="1" dirty="0" smtClean="0">
                <a:solidFill>
                  <a:srgbClr val="7BCBB7"/>
                </a:solidFill>
              </a:rPr>
              <a:t>3</a:t>
            </a:r>
            <a:r>
              <a:rPr lang="en-GB" dirty="0" smtClean="0">
                <a:solidFill>
                  <a:srgbClr val="808080"/>
                </a:solidFill>
              </a:rPr>
              <a:t>. </a:t>
            </a:r>
            <a:r>
              <a:rPr lang="en-GB" dirty="0" smtClean="0">
                <a:solidFill>
                  <a:srgbClr val="4D4D4D"/>
                </a:solidFill>
              </a:rPr>
              <a:t>Core capabilities for school, work and life are built over time</a:t>
            </a:r>
            <a:endParaRPr lang="en-GB" dirty="0">
              <a:solidFill>
                <a:srgbClr val="4D4D4D"/>
              </a:solidFill>
            </a:endParaRPr>
          </a:p>
        </p:txBody>
      </p:sp>
    </p:spTree>
    <p:extLst>
      <p:ext uri="{BB962C8B-B14F-4D97-AF65-F5344CB8AC3E}">
        <p14:creationId xmlns:p14="http://schemas.microsoft.com/office/powerpoint/2010/main" val="2786073923"/>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bwMode="auto">
          <a:xfrm>
            <a:off x="323935" y="120115"/>
            <a:ext cx="8351837" cy="1352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dirty="0" smtClean="0"/>
              <a:t>The Hertfordshire </a:t>
            </a:r>
            <a:r>
              <a:rPr lang="en-GB" altLang="en-US" dirty="0" err="1" smtClean="0"/>
              <a:t>Headteacher</a:t>
            </a:r>
            <a:r>
              <a:rPr lang="en-GB" altLang="en-US" dirty="0" smtClean="0"/>
              <a:t> Updates</a:t>
            </a:r>
            <a:br>
              <a:rPr lang="en-GB" altLang="en-US" dirty="0" smtClean="0"/>
            </a:br>
            <a:r>
              <a:rPr lang="en-GB" altLang="en-US" dirty="0" smtClean="0"/>
              <a:t>November 2019</a:t>
            </a:r>
          </a:p>
        </p:txBody>
      </p:sp>
      <p:sp>
        <p:nvSpPr>
          <p:cNvPr id="29699" name="Rectangle 3"/>
          <p:cNvSpPr>
            <a:spLocks noGrp="1" noChangeArrowheads="1"/>
          </p:cNvSpPr>
          <p:nvPr>
            <p:ph type="subTitle" idx="1"/>
          </p:nvPr>
        </p:nvSpPr>
        <p:spPr>
          <a:xfrm>
            <a:off x="449062" y="1866817"/>
            <a:ext cx="8135937" cy="1079500"/>
          </a:xfrm>
          <a:noFill/>
        </p:spPr>
        <p:txBody>
          <a:bodyPr/>
          <a:lstStyle/>
          <a:p>
            <a:pPr algn="l"/>
            <a:r>
              <a:rPr lang="en-GB" altLang="en-US" dirty="0" smtClean="0">
                <a:solidFill>
                  <a:srgbClr val="4D4D4D"/>
                </a:solidFill>
              </a:rPr>
              <a:t>Hertfordshire Perspective</a:t>
            </a:r>
          </a:p>
        </p:txBody>
      </p:sp>
      <p:sp>
        <p:nvSpPr>
          <p:cNvPr id="4" name="Rectangle 3"/>
          <p:cNvSpPr txBox="1">
            <a:spLocks noChangeArrowheads="1"/>
          </p:cNvSpPr>
          <p:nvPr/>
        </p:nvSpPr>
        <p:spPr bwMode="auto">
          <a:xfrm>
            <a:off x="445185" y="3418122"/>
            <a:ext cx="8278812" cy="161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Times" pitchFamily="18" charset="0"/>
              </a:defRPr>
            </a:lvl3pPr>
            <a:lvl4pPr marL="1371600" indent="0" algn="ctr" rtl="0" eaLnBrk="0" fontAlgn="base" hangingPunct="0">
              <a:spcBef>
                <a:spcPct val="20000"/>
              </a:spcBef>
              <a:spcAft>
                <a:spcPct val="0"/>
              </a:spcAft>
              <a:buNone/>
              <a:defRPr sz="2000">
                <a:solidFill>
                  <a:schemeClr val="tx1"/>
                </a:solidFill>
                <a:latin typeface="Times" pitchFamily="18" charset="0"/>
              </a:defRPr>
            </a:lvl4pPr>
            <a:lvl5pPr marL="1828800" indent="0" algn="ctr" rtl="0" eaLnBrk="0" fontAlgn="base" hangingPunct="0">
              <a:spcBef>
                <a:spcPct val="20000"/>
              </a:spcBef>
              <a:spcAft>
                <a:spcPct val="0"/>
              </a:spcAft>
              <a:buNone/>
              <a:defRPr sz="2000">
                <a:solidFill>
                  <a:schemeClr val="tx1"/>
                </a:solidFill>
                <a:latin typeface="Times" pitchFamily="18" charset="0"/>
              </a:defRPr>
            </a:lvl5pPr>
            <a:lvl6pPr marL="2286000" indent="0" algn="ctr" rtl="0" eaLnBrk="0" fontAlgn="base" hangingPunct="0">
              <a:spcBef>
                <a:spcPct val="20000"/>
              </a:spcBef>
              <a:spcAft>
                <a:spcPct val="0"/>
              </a:spcAft>
              <a:buNone/>
              <a:defRPr sz="2000">
                <a:solidFill>
                  <a:schemeClr val="tx1"/>
                </a:solidFill>
                <a:latin typeface="Times" pitchFamily="18" charset="0"/>
              </a:defRPr>
            </a:lvl6pPr>
            <a:lvl7pPr marL="2743200" indent="0" algn="ctr" rtl="0" eaLnBrk="0" fontAlgn="base" hangingPunct="0">
              <a:spcBef>
                <a:spcPct val="20000"/>
              </a:spcBef>
              <a:spcAft>
                <a:spcPct val="0"/>
              </a:spcAft>
              <a:buNone/>
              <a:defRPr sz="2000">
                <a:solidFill>
                  <a:schemeClr val="tx1"/>
                </a:solidFill>
                <a:latin typeface="Times" pitchFamily="18" charset="0"/>
              </a:defRPr>
            </a:lvl7pPr>
            <a:lvl8pPr marL="3200400" indent="0" algn="ctr" rtl="0" eaLnBrk="0" fontAlgn="base" hangingPunct="0">
              <a:spcBef>
                <a:spcPct val="20000"/>
              </a:spcBef>
              <a:spcAft>
                <a:spcPct val="0"/>
              </a:spcAft>
              <a:buNone/>
              <a:defRPr sz="2000">
                <a:solidFill>
                  <a:schemeClr val="tx1"/>
                </a:solidFill>
                <a:latin typeface="Times" pitchFamily="18" charset="0"/>
              </a:defRPr>
            </a:lvl8pPr>
            <a:lvl9pPr marL="3657600" indent="0" algn="ctr" rtl="0" eaLnBrk="0" fontAlgn="base" hangingPunct="0">
              <a:spcBef>
                <a:spcPct val="20000"/>
              </a:spcBef>
              <a:spcAft>
                <a:spcPct val="0"/>
              </a:spcAft>
              <a:buNone/>
              <a:defRPr sz="2000">
                <a:solidFill>
                  <a:schemeClr val="tx1"/>
                </a:solidFill>
                <a:latin typeface="Times" pitchFamily="18" charset="0"/>
              </a:defRPr>
            </a:lvl9pPr>
          </a:lstStyle>
          <a:p>
            <a:pPr algn="l" eaLnBrk="1" fontAlgn="auto" hangingPunct="1">
              <a:spcBef>
                <a:spcPts val="0"/>
              </a:spcBef>
              <a:spcAft>
                <a:spcPts val="0"/>
              </a:spcAft>
              <a:defRPr/>
            </a:pPr>
            <a:r>
              <a:rPr lang="en-GB" altLang="en-US" sz="2600" kern="0" dirty="0">
                <a:solidFill>
                  <a:srgbClr val="4D4D4D"/>
                </a:solidFill>
              </a:rPr>
              <a:t>Jenny Coles – Director of Children’s Services</a:t>
            </a:r>
          </a:p>
          <a:p>
            <a:pPr algn="l" eaLnBrk="1" fontAlgn="auto" hangingPunct="1">
              <a:spcBef>
                <a:spcPts val="0"/>
              </a:spcBef>
              <a:spcAft>
                <a:spcPts val="0"/>
              </a:spcAft>
              <a:defRPr/>
            </a:pPr>
            <a:r>
              <a:rPr lang="en-GB" altLang="en-US" sz="2600" kern="0" dirty="0">
                <a:solidFill>
                  <a:srgbClr val="4D4D4D"/>
                </a:solidFill>
              </a:rPr>
              <a:t>Simon Newland – Operations Director, </a:t>
            </a:r>
            <a:r>
              <a:rPr lang="en-GB" altLang="en-US" sz="2600" kern="0" dirty="0" smtClean="0">
                <a:solidFill>
                  <a:srgbClr val="4D4D4D"/>
                </a:solidFill>
              </a:rPr>
              <a:t>Education</a:t>
            </a:r>
          </a:p>
          <a:p>
            <a:pPr algn="l" eaLnBrk="1" fontAlgn="auto" hangingPunct="1">
              <a:spcBef>
                <a:spcPts val="0"/>
              </a:spcBef>
              <a:spcAft>
                <a:spcPts val="0"/>
              </a:spcAft>
              <a:defRPr/>
            </a:pPr>
            <a:r>
              <a:rPr lang="en-GB" altLang="en-US" sz="2600" kern="0" dirty="0" smtClean="0">
                <a:solidFill>
                  <a:srgbClr val="4D4D4D"/>
                </a:solidFill>
              </a:rPr>
              <a:t>Tania </a:t>
            </a:r>
            <a:r>
              <a:rPr lang="en-GB" altLang="en-US" sz="2600" kern="0" dirty="0" err="1" smtClean="0">
                <a:solidFill>
                  <a:srgbClr val="4D4D4D"/>
                </a:solidFill>
              </a:rPr>
              <a:t>Rawle</a:t>
            </a:r>
            <a:r>
              <a:rPr lang="en-GB" altLang="en-US" sz="2600" kern="0" dirty="0" smtClean="0">
                <a:solidFill>
                  <a:srgbClr val="4D4D4D"/>
                </a:solidFill>
              </a:rPr>
              <a:t> – Head of Standards and Accountability</a:t>
            </a:r>
            <a:endParaRPr lang="en-GB" altLang="en-US" sz="2600" kern="0" dirty="0">
              <a:solidFill>
                <a:srgbClr val="4D4D4D"/>
              </a:solidFill>
            </a:endParaRPr>
          </a:p>
        </p:txBody>
      </p:sp>
    </p:spTree>
    <p:extLst>
      <p:ext uri="{BB962C8B-B14F-4D97-AF65-F5344CB8AC3E}">
        <p14:creationId xmlns:p14="http://schemas.microsoft.com/office/powerpoint/2010/main" val="3600034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4797" y="225558"/>
            <a:ext cx="2016225" cy="507322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23180" y="246285"/>
            <a:ext cx="1929551" cy="5052498"/>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l="3724"/>
          <a:stretch/>
        </p:blipFill>
        <p:spPr>
          <a:xfrm>
            <a:off x="5574889" y="246285"/>
            <a:ext cx="2041548" cy="5107826"/>
          </a:xfrm>
          <a:prstGeom prst="rect">
            <a:avLst/>
          </a:prstGeom>
        </p:spPr>
      </p:pic>
      <p:pic>
        <p:nvPicPr>
          <p:cNvPr id="4" name="Picture 3"/>
          <p:cNvPicPr>
            <a:picLocks noChangeAspect="1"/>
          </p:cNvPicPr>
          <p:nvPr/>
        </p:nvPicPr>
        <p:blipFill>
          <a:blip r:embed="rId6"/>
          <a:stretch>
            <a:fillRect/>
          </a:stretch>
        </p:blipFill>
        <p:spPr>
          <a:xfrm>
            <a:off x="7183190" y="101600"/>
            <a:ext cx="1960810" cy="803610"/>
          </a:xfrm>
          <a:prstGeom prst="rect">
            <a:avLst/>
          </a:prstGeom>
        </p:spPr>
      </p:pic>
    </p:spTree>
    <p:extLst>
      <p:ext uri="{BB962C8B-B14F-4D97-AF65-F5344CB8AC3E}">
        <p14:creationId xmlns:p14="http://schemas.microsoft.com/office/powerpoint/2010/main" val="89596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1814825" y="612041"/>
            <a:ext cx="5897540" cy="467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7115580" y="129309"/>
            <a:ext cx="2028420" cy="831319"/>
          </a:xfrm>
          <a:prstGeom prst="rect">
            <a:avLst/>
          </a:prstGeom>
        </p:spPr>
      </p:pic>
    </p:spTree>
    <p:extLst>
      <p:ext uri="{BB962C8B-B14F-4D97-AF65-F5344CB8AC3E}">
        <p14:creationId xmlns:p14="http://schemas.microsoft.com/office/powerpoint/2010/main" val="35869811"/>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2348880"/>
            <a:ext cx="8093075" cy="1143000"/>
          </a:xfrm>
        </p:spPr>
        <p:txBody>
          <a:bodyPr/>
          <a:lstStyle/>
          <a:p>
            <a:pPr algn="ctr"/>
            <a:r>
              <a:rPr lang="en-GB" sz="6000" b="1" dirty="0" smtClean="0"/>
              <a:t>Questions</a:t>
            </a:r>
            <a:endParaRPr lang="en-GB" sz="6000" b="1" dirty="0"/>
          </a:p>
        </p:txBody>
      </p:sp>
    </p:spTree>
    <p:extLst>
      <p:ext uri="{BB962C8B-B14F-4D97-AF65-F5344CB8AC3E}">
        <p14:creationId xmlns:p14="http://schemas.microsoft.com/office/powerpoint/2010/main" val="415668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Rectangle 10"/>
          <p:cNvSpPr>
            <a:spLocks noGrp="1" noChangeArrowheads="1"/>
          </p:cNvSpPr>
          <p:nvPr>
            <p:ph type="ctrTitle"/>
          </p:nvPr>
        </p:nvSpPr>
        <p:spPr>
          <a:xfrm>
            <a:off x="230140" y="92800"/>
            <a:ext cx="8704853" cy="1470025"/>
          </a:xfrm>
        </p:spPr>
        <p:txBody>
          <a:bodyPr/>
          <a:lstStyle/>
          <a:p>
            <a:pPr algn="ctr"/>
            <a:r>
              <a:rPr lang="en-US" altLang="en-US" dirty="0"/>
              <a:t>The Hertfordshire Headteacher Updates</a:t>
            </a:r>
            <a:br>
              <a:rPr lang="en-US" altLang="en-US" dirty="0"/>
            </a:br>
            <a:r>
              <a:rPr lang="en-US" altLang="en-US" dirty="0"/>
              <a:t>November 2019</a:t>
            </a:r>
            <a:endParaRPr lang="en-GB" altLang="en-US" dirty="0">
              <a:solidFill>
                <a:srgbClr val="96A800"/>
              </a:solidFill>
            </a:endParaRPr>
          </a:p>
        </p:txBody>
      </p:sp>
      <p:sp>
        <p:nvSpPr>
          <p:cNvPr id="4" name="Rectangle 3"/>
          <p:cNvSpPr txBox="1">
            <a:spLocks noChangeArrowheads="1"/>
          </p:cNvSpPr>
          <p:nvPr/>
        </p:nvSpPr>
        <p:spPr bwMode="auto">
          <a:xfrm>
            <a:off x="589685" y="2023290"/>
            <a:ext cx="8135937" cy="11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95000"/>
              </a:lnSpc>
              <a:spcBef>
                <a:spcPct val="30000"/>
              </a:spcBef>
              <a:spcAft>
                <a:spcPct val="0"/>
              </a:spcAft>
              <a:buSzPct val="125000"/>
              <a:buFontTx/>
              <a:buNone/>
              <a:defRPr sz="28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8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0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a:lstStyle>
          <a:p>
            <a:pPr algn="ctr"/>
            <a:r>
              <a:rPr lang="en-GB" altLang="en-US" sz="3200" b="1" kern="0" dirty="0">
                <a:solidFill>
                  <a:srgbClr val="4D4D4D"/>
                </a:solidFill>
              </a:rPr>
              <a:t>Supporting Parents in Conflict</a:t>
            </a:r>
          </a:p>
        </p:txBody>
      </p:sp>
      <p:sp>
        <p:nvSpPr>
          <p:cNvPr id="5" name="Rectangle 3"/>
          <p:cNvSpPr txBox="1">
            <a:spLocks noChangeArrowheads="1"/>
          </p:cNvSpPr>
          <p:nvPr/>
        </p:nvSpPr>
        <p:spPr bwMode="auto">
          <a:xfrm>
            <a:off x="125965" y="4877501"/>
            <a:ext cx="9547789" cy="85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Times" pitchFamily="18" charset="0"/>
              </a:defRPr>
            </a:lvl3pPr>
            <a:lvl4pPr marL="1371600" indent="0" algn="ctr" rtl="0" eaLnBrk="0" fontAlgn="base" hangingPunct="0">
              <a:spcBef>
                <a:spcPct val="20000"/>
              </a:spcBef>
              <a:spcAft>
                <a:spcPct val="0"/>
              </a:spcAft>
              <a:buNone/>
              <a:defRPr sz="2000">
                <a:solidFill>
                  <a:schemeClr val="tx1"/>
                </a:solidFill>
                <a:latin typeface="Times" pitchFamily="18" charset="0"/>
              </a:defRPr>
            </a:lvl4pPr>
            <a:lvl5pPr marL="1828800" indent="0" algn="ctr" rtl="0" eaLnBrk="0" fontAlgn="base" hangingPunct="0">
              <a:spcBef>
                <a:spcPct val="20000"/>
              </a:spcBef>
              <a:spcAft>
                <a:spcPct val="0"/>
              </a:spcAft>
              <a:buNone/>
              <a:defRPr sz="2000">
                <a:solidFill>
                  <a:schemeClr val="tx1"/>
                </a:solidFill>
                <a:latin typeface="Times" pitchFamily="18" charset="0"/>
              </a:defRPr>
            </a:lvl5pPr>
            <a:lvl6pPr marL="2286000" indent="0" algn="ctr" rtl="0" eaLnBrk="0" fontAlgn="base" hangingPunct="0">
              <a:spcBef>
                <a:spcPct val="20000"/>
              </a:spcBef>
              <a:spcAft>
                <a:spcPct val="0"/>
              </a:spcAft>
              <a:buNone/>
              <a:defRPr sz="2000">
                <a:solidFill>
                  <a:schemeClr val="tx1"/>
                </a:solidFill>
                <a:latin typeface="Times" pitchFamily="18" charset="0"/>
              </a:defRPr>
            </a:lvl6pPr>
            <a:lvl7pPr marL="2743200" indent="0" algn="ctr" rtl="0" eaLnBrk="0" fontAlgn="base" hangingPunct="0">
              <a:spcBef>
                <a:spcPct val="20000"/>
              </a:spcBef>
              <a:spcAft>
                <a:spcPct val="0"/>
              </a:spcAft>
              <a:buNone/>
              <a:defRPr sz="2000">
                <a:solidFill>
                  <a:schemeClr val="tx1"/>
                </a:solidFill>
                <a:latin typeface="Times" pitchFamily="18" charset="0"/>
              </a:defRPr>
            </a:lvl7pPr>
            <a:lvl8pPr marL="3200400" indent="0" algn="ctr" rtl="0" eaLnBrk="0" fontAlgn="base" hangingPunct="0">
              <a:spcBef>
                <a:spcPct val="20000"/>
              </a:spcBef>
              <a:spcAft>
                <a:spcPct val="0"/>
              </a:spcAft>
              <a:buNone/>
              <a:defRPr sz="2000">
                <a:solidFill>
                  <a:schemeClr val="tx1"/>
                </a:solidFill>
                <a:latin typeface="Times" pitchFamily="18" charset="0"/>
              </a:defRPr>
            </a:lvl8pPr>
            <a:lvl9pPr marL="3657600" indent="0" algn="ctr" rtl="0" eaLnBrk="0" fontAlgn="base" hangingPunct="0">
              <a:spcBef>
                <a:spcPct val="20000"/>
              </a:spcBef>
              <a:spcAft>
                <a:spcPct val="0"/>
              </a:spcAft>
              <a:buNone/>
              <a:defRPr sz="2000">
                <a:solidFill>
                  <a:schemeClr val="tx1"/>
                </a:solidFill>
                <a:latin typeface="Times" pitchFamily="18" charset="0"/>
              </a:defRPr>
            </a:lvl9pPr>
          </a:lstStyle>
          <a:p>
            <a:pPr algn="l">
              <a:defRPr/>
            </a:pPr>
            <a:r>
              <a:rPr lang="en-GB" altLang="en-US" sz="2400" kern="0" dirty="0">
                <a:solidFill>
                  <a:srgbClr val="4D4D4D"/>
                </a:solidFill>
              </a:rPr>
              <a:t>Ruth Fennemore / Lynne Shine, Family Services Commissioning</a:t>
            </a:r>
          </a:p>
        </p:txBody>
      </p:sp>
      <p:pic>
        <p:nvPicPr>
          <p:cNvPr id="6" name="Picture 5">
            <a:extLst>
              <a:ext uri="{FF2B5EF4-FFF2-40B4-BE49-F238E27FC236}">
                <a16:creationId xmlns:a16="http://schemas.microsoft.com/office/drawing/2014/main" xmlns="" id="{E6960785-215D-4C14-863C-CCC0AFC622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1354" y="2681651"/>
            <a:ext cx="2674935" cy="178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702923"/>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23528" y="1331"/>
            <a:ext cx="8708902" cy="979397"/>
          </a:xfrm>
        </p:spPr>
        <p:txBody>
          <a:bodyPr/>
          <a:lstStyle/>
          <a:p>
            <a:r>
              <a:rPr lang="en-GB" altLang="en-US" dirty="0">
                <a:solidFill>
                  <a:srgbClr val="96A800"/>
                </a:solidFill>
              </a:rPr>
              <a:t>Why are parental relationships important?</a:t>
            </a:r>
          </a:p>
        </p:txBody>
      </p:sp>
      <p:sp>
        <p:nvSpPr>
          <p:cNvPr id="4" name="Content Placeholder 2">
            <a:extLst>
              <a:ext uri="{FF2B5EF4-FFF2-40B4-BE49-F238E27FC236}">
                <a16:creationId xmlns:a16="http://schemas.microsoft.com/office/drawing/2014/main" xmlns="" id="{9D8C7AFE-969B-47DD-9827-D7918C287327}"/>
              </a:ext>
            </a:extLst>
          </p:cNvPr>
          <p:cNvSpPr txBox="1">
            <a:spLocks/>
          </p:cNvSpPr>
          <p:nvPr/>
        </p:nvSpPr>
        <p:spPr bwMode="auto">
          <a:xfrm>
            <a:off x="401904" y="980728"/>
            <a:ext cx="4962183" cy="457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71463" indent="-271463" algn="l" rtl="0" eaLnBrk="1" fontAlgn="base" hangingPunct="1">
              <a:lnSpc>
                <a:spcPct val="95000"/>
              </a:lnSpc>
              <a:spcBef>
                <a:spcPct val="30000"/>
              </a:spcBef>
              <a:spcAft>
                <a:spcPct val="0"/>
              </a:spcAft>
              <a:buSzPct val="125000"/>
              <a:buChar char="•"/>
              <a:defRPr sz="28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8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0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a:lstStyle>
          <a:p>
            <a:pPr marL="214313" indent="-214313">
              <a:spcAft>
                <a:spcPts val="450"/>
              </a:spcAft>
            </a:pPr>
            <a:r>
              <a:rPr lang="en-GB" sz="2000" dirty="0">
                <a:solidFill>
                  <a:srgbClr val="4D4D4D"/>
                </a:solidFill>
              </a:rPr>
              <a:t>How parents communicate and relate to each other, is increasingly recognised as a </a:t>
            </a:r>
            <a:r>
              <a:rPr lang="en-GB" sz="2000" i="1" dirty="0">
                <a:solidFill>
                  <a:srgbClr val="4D4D4D"/>
                </a:solidFill>
              </a:rPr>
              <a:t>primary </a:t>
            </a:r>
            <a:r>
              <a:rPr lang="en-GB" sz="2000" dirty="0">
                <a:solidFill>
                  <a:srgbClr val="4D4D4D"/>
                </a:solidFill>
              </a:rPr>
              <a:t>influence on children’s long-term mental health and future life chances </a:t>
            </a:r>
          </a:p>
          <a:p>
            <a:pPr marL="214313" indent="-214313">
              <a:spcAft>
                <a:spcPts val="450"/>
              </a:spcAft>
            </a:pPr>
            <a:r>
              <a:rPr lang="en-GB" sz="2000" kern="0" dirty="0">
                <a:solidFill>
                  <a:srgbClr val="4D4D4D"/>
                </a:solidFill>
              </a:rPr>
              <a:t>Not all conflict is damaging, but where this is </a:t>
            </a:r>
            <a:r>
              <a:rPr lang="en-GB" sz="2000" i="1" kern="0" dirty="0">
                <a:solidFill>
                  <a:srgbClr val="4D4D4D"/>
                </a:solidFill>
              </a:rPr>
              <a:t>frequent, intense and poorly resolved </a:t>
            </a:r>
            <a:r>
              <a:rPr lang="en-GB" sz="2000" kern="0" dirty="0">
                <a:solidFill>
                  <a:srgbClr val="4D4D4D"/>
                </a:solidFill>
              </a:rPr>
              <a:t>it can harm children's outcomes</a:t>
            </a:r>
          </a:p>
          <a:p>
            <a:pPr marL="214313" indent="-214313">
              <a:spcAft>
                <a:spcPts val="450"/>
              </a:spcAft>
            </a:pPr>
            <a:r>
              <a:rPr lang="en-GB" sz="2000" kern="0" dirty="0">
                <a:solidFill>
                  <a:srgbClr val="4D4D4D"/>
                </a:solidFill>
              </a:rPr>
              <a:t>There is a growing group of </a:t>
            </a:r>
            <a:r>
              <a:rPr lang="en-GB" sz="2000" i="1" kern="0" dirty="0">
                <a:solidFill>
                  <a:srgbClr val="4D4D4D"/>
                </a:solidFill>
              </a:rPr>
              <a:t>proven interventions </a:t>
            </a:r>
            <a:r>
              <a:rPr lang="en-GB" sz="2000" kern="0" dirty="0">
                <a:solidFill>
                  <a:srgbClr val="4D4D4D"/>
                </a:solidFill>
              </a:rPr>
              <a:t>to reduce parental conflict, improve child outcomes and avoid the need for expensive services in the future</a:t>
            </a:r>
          </a:p>
        </p:txBody>
      </p:sp>
      <p:pic>
        <p:nvPicPr>
          <p:cNvPr id="5" name="Picture 2">
            <a:extLst>
              <a:ext uri="{FF2B5EF4-FFF2-40B4-BE49-F238E27FC236}">
                <a16:creationId xmlns:a16="http://schemas.microsoft.com/office/drawing/2014/main" xmlns="" id="{1166909D-E6EC-4F48-8BBF-57FE4133EA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08" t="14699" r="33333" b="9072"/>
          <a:stretch/>
        </p:blipFill>
        <p:spPr bwMode="auto">
          <a:xfrm>
            <a:off x="5758577" y="1124744"/>
            <a:ext cx="2862916" cy="4052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0740072"/>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C3159AF-6666-49E8-A782-9E07A33A0B41}"/>
              </a:ext>
            </a:extLst>
          </p:cNvPr>
          <p:cNvPicPr>
            <a:picLocks noChangeAspect="1"/>
          </p:cNvPicPr>
          <p:nvPr/>
        </p:nvPicPr>
        <p:blipFill>
          <a:blip r:embed="rId3"/>
          <a:stretch>
            <a:fillRect/>
          </a:stretch>
        </p:blipFill>
        <p:spPr>
          <a:xfrm>
            <a:off x="483325" y="188769"/>
            <a:ext cx="8168640" cy="5218397"/>
          </a:xfrm>
          <a:prstGeom prst="rect">
            <a:avLst/>
          </a:prstGeom>
        </p:spPr>
      </p:pic>
    </p:spTree>
    <p:extLst>
      <p:ext uri="{BB962C8B-B14F-4D97-AF65-F5344CB8AC3E}">
        <p14:creationId xmlns:p14="http://schemas.microsoft.com/office/powerpoint/2010/main" val="1630089131"/>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30926" y="117883"/>
            <a:ext cx="8595360" cy="979397"/>
          </a:xfrm>
        </p:spPr>
        <p:txBody>
          <a:bodyPr/>
          <a:lstStyle/>
          <a:p>
            <a:r>
              <a:rPr lang="en-GB" altLang="en-US" dirty="0">
                <a:solidFill>
                  <a:srgbClr val="96A800"/>
                </a:solidFill>
              </a:rPr>
              <a:t>Supporting parents informally</a:t>
            </a:r>
          </a:p>
        </p:txBody>
      </p:sp>
      <p:sp>
        <p:nvSpPr>
          <p:cNvPr id="24" name="Title 1">
            <a:extLst>
              <a:ext uri="{FF2B5EF4-FFF2-40B4-BE49-F238E27FC236}">
                <a16:creationId xmlns:a16="http://schemas.microsoft.com/office/drawing/2014/main" xmlns="" id="{C49C2824-2DFB-4BFC-9E3F-40D8233E1680}"/>
              </a:ext>
            </a:extLst>
          </p:cNvPr>
          <p:cNvSpPr txBox="1">
            <a:spLocks/>
          </p:cNvSpPr>
          <p:nvPr/>
        </p:nvSpPr>
        <p:spPr bwMode="auto">
          <a:xfrm>
            <a:off x="680262" y="3771081"/>
            <a:ext cx="2558136" cy="130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96A800"/>
                </a:solidFill>
                <a:latin typeface="+mj-lt"/>
                <a:ea typeface="+mj-ea"/>
                <a:cs typeface="+mj-cs"/>
              </a:defRPr>
            </a:lvl1pPr>
            <a:lvl2pPr algn="l" rtl="0" eaLnBrk="1" fontAlgn="base" hangingPunct="1">
              <a:spcBef>
                <a:spcPct val="0"/>
              </a:spcBef>
              <a:spcAft>
                <a:spcPct val="0"/>
              </a:spcAft>
              <a:defRPr sz="3600">
                <a:solidFill>
                  <a:srgbClr val="96A800"/>
                </a:solidFill>
                <a:latin typeface="Arial" charset="0"/>
                <a:cs typeface="Arial" charset="0"/>
              </a:defRPr>
            </a:lvl2pPr>
            <a:lvl3pPr algn="l" rtl="0" eaLnBrk="1" fontAlgn="base" hangingPunct="1">
              <a:spcBef>
                <a:spcPct val="0"/>
              </a:spcBef>
              <a:spcAft>
                <a:spcPct val="0"/>
              </a:spcAft>
              <a:defRPr sz="3600">
                <a:solidFill>
                  <a:srgbClr val="96A800"/>
                </a:solidFill>
                <a:latin typeface="Arial" charset="0"/>
                <a:cs typeface="Arial" charset="0"/>
              </a:defRPr>
            </a:lvl3pPr>
            <a:lvl4pPr algn="l" rtl="0" eaLnBrk="1" fontAlgn="base" hangingPunct="1">
              <a:spcBef>
                <a:spcPct val="0"/>
              </a:spcBef>
              <a:spcAft>
                <a:spcPct val="0"/>
              </a:spcAft>
              <a:defRPr sz="3600">
                <a:solidFill>
                  <a:srgbClr val="96A800"/>
                </a:solidFill>
                <a:latin typeface="Arial" charset="0"/>
                <a:cs typeface="Arial" charset="0"/>
              </a:defRPr>
            </a:lvl4pPr>
            <a:lvl5pPr algn="l" rtl="0" eaLnBrk="1" fontAlgn="base" hangingPunct="1">
              <a:spcBef>
                <a:spcPct val="0"/>
              </a:spcBef>
              <a:spcAft>
                <a:spcPct val="0"/>
              </a:spcAft>
              <a:defRPr sz="3600">
                <a:solidFill>
                  <a:srgbClr val="96A800"/>
                </a:solidFill>
                <a:latin typeface="Arial" charset="0"/>
                <a:cs typeface="Arial" charset="0"/>
              </a:defRPr>
            </a:lvl5pPr>
            <a:lvl6pPr marL="457200" algn="l" rtl="0" eaLnBrk="1" fontAlgn="base" hangingPunct="1">
              <a:spcBef>
                <a:spcPct val="0"/>
              </a:spcBef>
              <a:spcAft>
                <a:spcPct val="0"/>
              </a:spcAft>
              <a:defRPr sz="3600">
                <a:solidFill>
                  <a:srgbClr val="96A800"/>
                </a:solidFill>
                <a:latin typeface="Arial" charset="0"/>
                <a:cs typeface="Arial" charset="0"/>
              </a:defRPr>
            </a:lvl6pPr>
            <a:lvl7pPr marL="914400" algn="l" rtl="0" eaLnBrk="1" fontAlgn="base" hangingPunct="1">
              <a:spcBef>
                <a:spcPct val="0"/>
              </a:spcBef>
              <a:spcAft>
                <a:spcPct val="0"/>
              </a:spcAft>
              <a:defRPr sz="3600">
                <a:solidFill>
                  <a:srgbClr val="96A800"/>
                </a:solidFill>
                <a:latin typeface="Arial" charset="0"/>
                <a:cs typeface="Arial" charset="0"/>
              </a:defRPr>
            </a:lvl7pPr>
            <a:lvl8pPr marL="1371600" algn="l" rtl="0" eaLnBrk="1" fontAlgn="base" hangingPunct="1">
              <a:spcBef>
                <a:spcPct val="0"/>
              </a:spcBef>
              <a:spcAft>
                <a:spcPct val="0"/>
              </a:spcAft>
              <a:defRPr sz="3600">
                <a:solidFill>
                  <a:srgbClr val="96A800"/>
                </a:solidFill>
                <a:latin typeface="Arial" charset="0"/>
                <a:cs typeface="Arial" charset="0"/>
              </a:defRPr>
            </a:lvl8pPr>
            <a:lvl9pPr marL="1828800" algn="l" rtl="0" eaLnBrk="1" fontAlgn="base" hangingPunct="1">
              <a:spcBef>
                <a:spcPct val="0"/>
              </a:spcBef>
              <a:spcAft>
                <a:spcPct val="0"/>
              </a:spcAft>
              <a:defRPr sz="3600">
                <a:solidFill>
                  <a:srgbClr val="96A800"/>
                </a:solidFill>
                <a:latin typeface="Arial" charset="0"/>
                <a:cs typeface="Arial" charset="0"/>
              </a:defRPr>
            </a:lvl9pPr>
          </a:lstStyle>
          <a:p>
            <a:pPr algn="ctr"/>
            <a:r>
              <a:rPr lang="en-GB" sz="1800" b="1" kern="0" dirty="0">
                <a:solidFill>
                  <a:srgbClr val="000000"/>
                </a:solidFill>
                <a:latin typeface="Calibri" panose="020F0502020204030204" pitchFamily="34" charset="0"/>
                <a:cs typeface="Calibri" panose="020F0502020204030204" pitchFamily="34" charset="0"/>
              </a:rPr>
              <a:t>A </a:t>
            </a:r>
            <a:r>
              <a:rPr lang="en-GB" sz="1800" b="1" kern="0" dirty="0">
                <a:solidFill>
                  <a:srgbClr val="000000"/>
                </a:solidFill>
                <a:latin typeface="Calibri" panose="020F0502020204030204" pitchFamily="34" charset="0"/>
                <a:ea typeface="Calibri"/>
                <a:cs typeface="Calibri" panose="020F0502020204030204" pitchFamily="34" charset="0"/>
              </a:rPr>
              <a:t>relationships support webpage for parents </a:t>
            </a:r>
            <a:r>
              <a:rPr lang="en-GB" sz="1800" b="1" kern="0" dirty="0">
                <a:solidFill>
                  <a:srgbClr val="000000"/>
                </a:solidFill>
                <a:latin typeface="Calibri" panose="020F0502020204030204" pitchFamily="34" charset="0"/>
                <a:cs typeface="Calibri" panose="020F0502020204030204" pitchFamily="34" charset="0"/>
              </a:rPr>
              <a:t> </a:t>
            </a:r>
          </a:p>
        </p:txBody>
      </p:sp>
      <p:pic>
        <p:nvPicPr>
          <p:cNvPr id="25" name="Picture 3">
            <a:extLst>
              <a:ext uri="{FF2B5EF4-FFF2-40B4-BE49-F238E27FC236}">
                <a16:creationId xmlns:a16="http://schemas.microsoft.com/office/drawing/2014/main" xmlns="" id="{0C9616AA-F46D-433C-A29A-2C15694F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10" r="4810"/>
          <a:stretch>
            <a:fillRect/>
          </a:stretch>
        </p:blipFill>
        <p:spPr bwMode="auto">
          <a:xfrm>
            <a:off x="626820" y="1230511"/>
            <a:ext cx="3387426" cy="254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a:extLst>
              <a:ext uri="{FF2B5EF4-FFF2-40B4-BE49-F238E27FC236}">
                <a16:creationId xmlns:a16="http://schemas.microsoft.com/office/drawing/2014/main" xmlns="" id="{9B0EE9E6-A2E1-4410-A739-33ED1A0642F3}"/>
              </a:ext>
            </a:extLst>
          </p:cNvPr>
          <p:cNvPicPr>
            <a:picLocks noChangeAspect="1"/>
          </p:cNvPicPr>
          <p:nvPr/>
        </p:nvPicPr>
        <p:blipFill rotWithShape="1">
          <a:blip r:embed="rId4"/>
          <a:srcRect l="3745" t="20938" r="19972" b="9624"/>
          <a:stretch/>
        </p:blipFill>
        <p:spPr bwMode="auto">
          <a:xfrm>
            <a:off x="4918040" y="1232039"/>
            <a:ext cx="3599140" cy="2539042"/>
          </a:xfrm>
          <a:prstGeom prst="rect">
            <a:avLst/>
          </a:prstGeom>
          <a:ln>
            <a:solidFill>
              <a:schemeClr val="tx1"/>
            </a:solidFill>
          </a:ln>
          <a:extLst>
            <a:ext uri="{53640926-AAD7-44D8-BBD7-CCE9431645EC}">
              <a14:shadowObscured xmlns:a14="http://schemas.microsoft.com/office/drawing/2010/main"/>
            </a:ext>
          </a:extLst>
        </p:spPr>
      </p:pic>
      <p:sp>
        <p:nvSpPr>
          <p:cNvPr id="27" name="Title 1">
            <a:extLst>
              <a:ext uri="{FF2B5EF4-FFF2-40B4-BE49-F238E27FC236}">
                <a16:creationId xmlns:a16="http://schemas.microsoft.com/office/drawing/2014/main" xmlns="" id="{2E1AE16D-9CFB-4F28-9A54-CD01B7A3707B}"/>
              </a:ext>
            </a:extLst>
          </p:cNvPr>
          <p:cNvSpPr txBox="1">
            <a:spLocks/>
          </p:cNvSpPr>
          <p:nvPr/>
        </p:nvSpPr>
        <p:spPr>
          <a:xfrm>
            <a:off x="5458479" y="3488238"/>
            <a:ext cx="2558136" cy="1303360"/>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C343B"/>
              </a:buClr>
              <a:buSzPct val="100000"/>
              <a:buFont typeface="Permanent Marker"/>
              <a:buNone/>
              <a:defRPr sz="2000" b="1" i="0" u="none" strike="noStrike" cap="none">
                <a:solidFill>
                  <a:srgbClr val="2C343B"/>
                </a:solidFill>
                <a:latin typeface="Permanent Marker"/>
                <a:ea typeface="Permanent Marker"/>
                <a:cs typeface="Permanent Marker"/>
                <a:sym typeface="Permanent Marker"/>
              </a:defRPr>
            </a:lvl1pPr>
            <a:lvl2pPr lvl="1" algn="ctr">
              <a:spcBef>
                <a:spcPts val="0"/>
              </a:spcBef>
              <a:buClr>
                <a:srgbClr val="2C343B"/>
              </a:buClr>
              <a:buSzPct val="100000"/>
              <a:buFont typeface="Permanent Marker"/>
              <a:buNone/>
              <a:defRPr sz="2400">
                <a:solidFill>
                  <a:srgbClr val="2C343B"/>
                </a:solidFill>
                <a:latin typeface="Permanent Marker"/>
                <a:ea typeface="Permanent Marker"/>
                <a:cs typeface="Permanent Marker"/>
                <a:sym typeface="Permanent Marker"/>
              </a:defRPr>
            </a:lvl2pPr>
            <a:lvl3pPr lvl="2" algn="ctr">
              <a:spcBef>
                <a:spcPts val="0"/>
              </a:spcBef>
              <a:buClr>
                <a:srgbClr val="2C343B"/>
              </a:buClr>
              <a:buSzPct val="100000"/>
              <a:buFont typeface="Permanent Marker"/>
              <a:buNone/>
              <a:defRPr sz="2400">
                <a:solidFill>
                  <a:srgbClr val="2C343B"/>
                </a:solidFill>
                <a:latin typeface="Permanent Marker"/>
                <a:ea typeface="Permanent Marker"/>
                <a:cs typeface="Permanent Marker"/>
                <a:sym typeface="Permanent Marker"/>
              </a:defRPr>
            </a:lvl3pPr>
            <a:lvl4pPr lvl="3" algn="ctr">
              <a:spcBef>
                <a:spcPts val="0"/>
              </a:spcBef>
              <a:buClr>
                <a:srgbClr val="2C343B"/>
              </a:buClr>
              <a:buSzPct val="100000"/>
              <a:buFont typeface="Permanent Marker"/>
              <a:buNone/>
              <a:defRPr sz="2400">
                <a:solidFill>
                  <a:srgbClr val="2C343B"/>
                </a:solidFill>
                <a:latin typeface="Permanent Marker"/>
                <a:ea typeface="Permanent Marker"/>
                <a:cs typeface="Permanent Marker"/>
                <a:sym typeface="Permanent Marker"/>
              </a:defRPr>
            </a:lvl4pPr>
            <a:lvl5pPr lvl="4" algn="ctr">
              <a:spcBef>
                <a:spcPts val="0"/>
              </a:spcBef>
              <a:buClr>
                <a:srgbClr val="2C343B"/>
              </a:buClr>
              <a:buSzPct val="100000"/>
              <a:buFont typeface="Permanent Marker"/>
              <a:buNone/>
              <a:defRPr sz="2400">
                <a:solidFill>
                  <a:srgbClr val="2C343B"/>
                </a:solidFill>
                <a:latin typeface="Permanent Marker"/>
                <a:ea typeface="Permanent Marker"/>
                <a:cs typeface="Permanent Marker"/>
                <a:sym typeface="Permanent Marker"/>
              </a:defRPr>
            </a:lvl5pPr>
            <a:lvl6pPr lvl="5" algn="ctr">
              <a:spcBef>
                <a:spcPts val="0"/>
              </a:spcBef>
              <a:buClr>
                <a:srgbClr val="2C343B"/>
              </a:buClr>
              <a:buSzPct val="100000"/>
              <a:buFont typeface="Permanent Marker"/>
              <a:buNone/>
              <a:defRPr sz="2400">
                <a:solidFill>
                  <a:srgbClr val="2C343B"/>
                </a:solidFill>
                <a:latin typeface="Permanent Marker"/>
                <a:ea typeface="Permanent Marker"/>
                <a:cs typeface="Permanent Marker"/>
                <a:sym typeface="Permanent Marker"/>
              </a:defRPr>
            </a:lvl6pPr>
            <a:lvl7pPr lvl="6" algn="ctr">
              <a:spcBef>
                <a:spcPts val="0"/>
              </a:spcBef>
              <a:buClr>
                <a:srgbClr val="2C343B"/>
              </a:buClr>
              <a:buSzPct val="100000"/>
              <a:buFont typeface="Permanent Marker"/>
              <a:buNone/>
              <a:defRPr sz="2400">
                <a:solidFill>
                  <a:srgbClr val="2C343B"/>
                </a:solidFill>
                <a:latin typeface="Permanent Marker"/>
                <a:ea typeface="Permanent Marker"/>
                <a:cs typeface="Permanent Marker"/>
                <a:sym typeface="Permanent Marker"/>
              </a:defRPr>
            </a:lvl7pPr>
            <a:lvl8pPr lvl="7" algn="ctr">
              <a:spcBef>
                <a:spcPts val="0"/>
              </a:spcBef>
              <a:buClr>
                <a:srgbClr val="2C343B"/>
              </a:buClr>
              <a:buSzPct val="100000"/>
              <a:buFont typeface="Permanent Marker"/>
              <a:buNone/>
              <a:defRPr sz="2400">
                <a:solidFill>
                  <a:srgbClr val="2C343B"/>
                </a:solidFill>
                <a:latin typeface="Permanent Marker"/>
                <a:ea typeface="Permanent Marker"/>
                <a:cs typeface="Permanent Marker"/>
                <a:sym typeface="Permanent Marker"/>
              </a:defRPr>
            </a:lvl8pPr>
            <a:lvl9pPr lvl="8" algn="ctr">
              <a:spcBef>
                <a:spcPts val="0"/>
              </a:spcBef>
              <a:buClr>
                <a:srgbClr val="2C343B"/>
              </a:buClr>
              <a:buSzPct val="100000"/>
              <a:buFont typeface="Permanent Marker"/>
              <a:buNone/>
              <a:defRPr sz="2400">
                <a:solidFill>
                  <a:srgbClr val="2C343B"/>
                </a:solidFill>
                <a:latin typeface="Permanent Marker"/>
                <a:ea typeface="Permanent Marker"/>
                <a:cs typeface="Permanent Marker"/>
                <a:sym typeface="Permanent Marker"/>
              </a:defRPr>
            </a:lvl9pPr>
          </a:lstStyle>
          <a:p>
            <a:pPr algn="ctr" fontAlgn="base"/>
            <a:r>
              <a:rPr lang="en-GB" sz="1800" dirty="0">
                <a:latin typeface="Calibri" panose="020F0502020204030204" pitchFamily="34" charset="0"/>
                <a:cs typeface="Calibri" panose="020F0502020204030204" pitchFamily="34" charset="0"/>
              </a:rPr>
              <a:t>A webpage and toolkit for practitioners </a:t>
            </a:r>
            <a:r>
              <a:rPr lang="en-GB" sz="1800" dirty="0">
                <a:latin typeface="Calibri" panose="020F0502020204030204" pitchFamily="34" charset="0"/>
                <a:ea typeface="Calibri"/>
                <a:cs typeface="Calibri" panose="020F0502020204030204" pitchFamily="34" charset="0"/>
              </a:rPr>
              <a:t> </a:t>
            </a:r>
            <a:r>
              <a:rPr lang="en-GB" sz="1800" dirty="0">
                <a:latin typeface="Calibri" panose="020F0502020204030204" pitchFamily="34" charset="0"/>
                <a:cs typeface="Calibri" panose="020F0502020204030204" pitchFamily="34" charset="0"/>
              </a:rPr>
              <a:t> </a:t>
            </a:r>
          </a:p>
        </p:txBody>
      </p:sp>
      <p:sp>
        <p:nvSpPr>
          <p:cNvPr id="28" name="Text Placeholder 3">
            <a:extLst>
              <a:ext uri="{FF2B5EF4-FFF2-40B4-BE49-F238E27FC236}">
                <a16:creationId xmlns:a16="http://schemas.microsoft.com/office/drawing/2014/main" xmlns="" id="{0419D875-D4FD-4A26-AB4F-2B428AAC189F}"/>
              </a:ext>
            </a:extLst>
          </p:cNvPr>
          <p:cNvSpPr txBox="1">
            <a:spLocks/>
          </p:cNvSpPr>
          <p:nvPr/>
        </p:nvSpPr>
        <p:spPr>
          <a:xfrm>
            <a:off x="-588901" y="4777407"/>
            <a:ext cx="5486400" cy="366936"/>
          </a:xfrm>
          <a:prstGeom prst="rect">
            <a:avLst/>
          </a:prstGeom>
        </p:spPr>
        <p:txBody>
          <a:bodyPr/>
          <a:lstStyle>
            <a:lvl1pPr marL="271463" indent="-271463" algn="l" rtl="0" eaLnBrk="1" fontAlgn="base" hangingPunct="1">
              <a:lnSpc>
                <a:spcPct val="95000"/>
              </a:lnSpc>
              <a:spcBef>
                <a:spcPct val="30000"/>
              </a:spcBef>
              <a:spcAft>
                <a:spcPct val="0"/>
              </a:spcAft>
              <a:buSzPct val="125000"/>
              <a:buChar char="•"/>
              <a:defRPr sz="28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8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0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a:lstStyle>
          <a:p>
            <a:pPr marL="0" indent="0" algn="ctr">
              <a:buFontTx/>
              <a:buNone/>
            </a:pPr>
            <a:r>
              <a:rPr lang="en-GB" sz="1600" b="1" u="sng" kern="0" dirty="0">
                <a:solidFill>
                  <a:srgbClr val="0000FF"/>
                </a:solidFill>
                <a:latin typeface="Calibri"/>
                <a:ea typeface="Calibri"/>
                <a:cs typeface="Times New Roman"/>
                <a:hlinkClick r:id="rId5"/>
              </a:rPr>
              <a:t>www.hertfordshire.gov.uk/parentrelationships</a:t>
            </a:r>
            <a:r>
              <a:rPr lang="en-GB" sz="1600" b="1" kern="0" dirty="0">
                <a:solidFill>
                  <a:srgbClr val="808080"/>
                </a:solidFill>
                <a:latin typeface="Calibri"/>
                <a:ea typeface="Calibri"/>
                <a:cs typeface="Times New Roman"/>
              </a:rPr>
              <a:t> </a:t>
            </a:r>
            <a:endParaRPr lang="en-GB" sz="1600" b="1" kern="0" dirty="0">
              <a:solidFill>
                <a:srgbClr val="808080"/>
              </a:solidFill>
            </a:endParaRPr>
          </a:p>
        </p:txBody>
      </p:sp>
      <p:sp>
        <p:nvSpPr>
          <p:cNvPr id="29" name="Rectangle 28">
            <a:extLst>
              <a:ext uri="{FF2B5EF4-FFF2-40B4-BE49-F238E27FC236}">
                <a16:creationId xmlns:a16="http://schemas.microsoft.com/office/drawing/2014/main" xmlns="" id="{8347F40C-DF29-4D15-8782-EFB1886EFC26}"/>
              </a:ext>
            </a:extLst>
          </p:cNvPr>
          <p:cNvSpPr/>
          <p:nvPr/>
        </p:nvSpPr>
        <p:spPr>
          <a:xfrm>
            <a:off x="4897499" y="4755421"/>
            <a:ext cx="5395975" cy="338554"/>
          </a:xfrm>
          <a:prstGeom prst="rect">
            <a:avLst/>
          </a:prstGeom>
        </p:spPr>
        <p:txBody>
          <a:bodyPr wrap="square">
            <a:spAutoFit/>
          </a:bodyPr>
          <a:lstStyle/>
          <a:p>
            <a:pPr fontAlgn="base">
              <a:spcBef>
                <a:spcPct val="0"/>
              </a:spcBef>
              <a:spcAft>
                <a:spcPct val="0"/>
              </a:spcAft>
            </a:pPr>
            <a:r>
              <a:rPr lang="en-GB" sz="1600" b="1" u="sng" dirty="0">
                <a:solidFill>
                  <a:srgbClr val="000000"/>
                </a:solidFill>
                <a:latin typeface="Calibri" panose="020F0502020204030204" pitchFamily="34" charset="0"/>
                <a:cs typeface="Calibri" panose="020F0502020204030204" pitchFamily="34" charset="0"/>
                <a:hlinkClick r:id="rId6"/>
              </a:rPr>
              <a:t>www.hertfordshire.gov.uk/betterrelationships</a:t>
            </a:r>
            <a:endParaRPr lang="en-GB" sz="16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7869718"/>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23528" y="11529"/>
            <a:ext cx="8595360" cy="979397"/>
          </a:xfrm>
        </p:spPr>
        <p:txBody>
          <a:bodyPr/>
          <a:lstStyle/>
          <a:p>
            <a:r>
              <a:rPr lang="en-GB" altLang="en-US" dirty="0">
                <a:solidFill>
                  <a:srgbClr val="96A800"/>
                </a:solidFill>
              </a:rPr>
              <a:t>Referring parents for more support</a:t>
            </a:r>
          </a:p>
        </p:txBody>
      </p:sp>
      <p:sp>
        <p:nvSpPr>
          <p:cNvPr id="39939" name="Rectangle 3"/>
          <p:cNvSpPr>
            <a:spLocks noGrp="1" noChangeArrowheads="1"/>
          </p:cNvSpPr>
          <p:nvPr>
            <p:ph type="body" idx="1"/>
          </p:nvPr>
        </p:nvSpPr>
        <p:spPr>
          <a:xfrm>
            <a:off x="323528" y="1124744"/>
            <a:ext cx="3675017" cy="4132742"/>
          </a:xfrm>
        </p:spPr>
        <p:txBody>
          <a:bodyPr/>
          <a:lstStyle/>
          <a:p>
            <a:pPr marL="0" indent="0">
              <a:buNone/>
            </a:pPr>
            <a:r>
              <a:rPr lang="en-US" sz="2000" dirty="0">
                <a:solidFill>
                  <a:srgbClr val="4D4D4D"/>
                </a:solidFill>
              </a:rPr>
              <a:t>The Parenting Together Programme offers four new evidence based interventions to parents in conflict in Hertfordshire</a:t>
            </a:r>
          </a:p>
          <a:p>
            <a:pPr marL="0" indent="0">
              <a:buNone/>
            </a:pPr>
            <a:endParaRPr lang="en-US" sz="2000" dirty="0">
              <a:solidFill>
                <a:srgbClr val="4D4D4D"/>
              </a:solidFill>
            </a:endParaRPr>
          </a:p>
          <a:p>
            <a:pPr marL="0" indent="0">
              <a:buNone/>
            </a:pPr>
            <a:r>
              <a:rPr lang="en-GB" sz="2000" dirty="0">
                <a:solidFill>
                  <a:srgbClr val="4D4D4D"/>
                </a:solidFill>
              </a:rPr>
              <a:t>The programme is delivered flexibly, around the needs of parents.</a:t>
            </a:r>
          </a:p>
          <a:p>
            <a:pPr marL="0" indent="0">
              <a:buNone/>
            </a:pPr>
            <a:r>
              <a:rPr lang="en-GB" sz="2000" dirty="0"/>
              <a:t> </a:t>
            </a:r>
            <a:r>
              <a:rPr lang="en-GB" sz="2000" dirty="0">
                <a:hlinkClick r:id="rId3"/>
              </a:rPr>
              <a:t>www.parentingtogethersupportprogramme.org.uk/</a:t>
            </a:r>
            <a:r>
              <a:rPr lang="en-GB" sz="2000" dirty="0"/>
              <a:t> </a:t>
            </a:r>
          </a:p>
          <a:p>
            <a:pPr marL="0" indent="0">
              <a:buFontTx/>
              <a:buNone/>
            </a:pPr>
            <a:endParaRPr lang="en-GB" altLang="en-US" dirty="0">
              <a:solidFill>
                <a:srgbClr val="4D4D4D"/>
              </a:solidFill>
            </a:endParaRPr>
          </a:p>
        </p:txBody>
      </p:sp>
      <p:pic>
        <p:nvPicPr>
          <p:cNvPr id="15" name="Content Placeholder 3">
            <a:extLst>
              <a:ext uri="{FF2B5EF4-FFF2-40B4-BE49-F238E27FC236}">
                <a16:creationId xmlns:a16="http://schemas.microsoft.com/office/drawing/2014/main" xmlns="" id="{60E9A680-0CCF-4DB0-B5F1-DE3D5A3D07B4}"/>
              </a:ext>
            </a:extLst>
          </p:cNvPr>
          <p:cNvPicPr>
            <a:picLocks noGrp="1" noChangeAspect="1"/>
          </p:cNvPicPr>
          <p:nvPr>
            <p:ph idx="1"/>
          </p:nvPr>
        </p:nvPicPr>
        <p:blipFill>
          <a:blip r:embed="rId4"/>
          <a:stretch>
            <a:fillRect/>
          </a:stretch>
        </p:blipFill>
        <p:spPr>
          <a:xfrm>
            <a:off x="4067944" y="1124744"/>
            <a:ext cx="4742891" cy="2919957"/>
          </a:xfrm>
          <a:prstGeom prst="rect">
            <a:avLst/>
          </a:prstGeom>
        </p:spPr>
      </p:pic>
    </p:spTree>
    <p:extLst>
      <p:ext uri="{BB962C8B-B14F-4D97-AF65-F5344CB8AC3E}">
        <p14:creationId xmlns:p14="http://schemas.microsoft.com/office/powerpoint/2010/main" val="3665242353"/>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2348880"/>
            <a:ext cx="8093075" cy="1143000"/>
          </a:xfrm>
        </p:spPr>
        <p:txBody>
          <a:bodyPr/>
          <a:lstStyle/>
          <a:p>
            <a:pPr algn="ctr"/>
            <a:r>
              <a:rPr lang="en-GB" sz="6000" b="1" dirty="0" smtClean="0"/>
              <a:t>Questions</a:t>
            </a:r>
            <a:endParaRPr lang="en-GB" sz="6000" b="1" dirty="0"/>
          </a:p>
        </p:txBody>
      </p:sp>
    </p:spTree>
    <p:extLst>
      <p:ext uri="{BB962C8B-B14F-4D97-AF65-F5344CB8AC3E}">
        <p14:creationId xmlns:p14="http://schemas.microsoft.com/office/powerpoint/2010/main" val="4156685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Rectangle 10"/>
          <p:cNvSpPr>
            <a:spLocks noGrp="1" noChangeArrowheads="1"/>
          </p:cNvSpPr>
          <p:nvPr>
            <p:ph type="ctrTitle"/>
          </p:nvPr>
        </p:nvSpPr>
        <p:spPr>
          <a:xfrm>
            <a:off x="230140" y="92800"/>
            <a:ext cx="8704853" cy="1470025"/>
          </a:xfrm>
        </p:spPr>
        <p:txBody>
          <a:bodyPr/>
          <a:lstStyle/>
          <a:p>
            <a:pPr algn="ctr"/>
            <a:r>
              <a:rPr lang="en-US" altLang="en-US" dirty="0"/>
              <a:t>The Hertfordshire Headteacher </a:t>
            </a:r>
            <a:r>
              <a:rPr lang="en-US" altLang="en-US" dirty="0" smtClean="0"/>
              <a:t/>
            </a:r>
            <a:br>
              <a:rPr lang="en-US" altLang="en-US" dirty="0" smtClean="0"/>
            </a:br>
            <a:r>
              <a:rPr lang="en-US" altLang="en-US" dirty="0" smtClean="0"/>
              <a:t>November 2019</a:t>
            </a:r>
            <a:endParaRPr lang="en-GB" altLang="en-US" dirty="0">
              <a:solidFill>
                <a:srgbClr val="96A800"/>
              </a:solidFill>
            </a:endParaRPr>
          </a:p>
        </p:txBody>
      </p:sp>
      <p:sp>
        <p:nvSpPr>
          <p:cNvPr id="4" name="Rectangle 3"/>
          <p:cNvSpPr txBox="1">
            <a:spLocks noChangeArrowheads="1"/>
          </p:cNvSpPr>
          <p:nvPr/>
        </p:nvSpPr>
        <p:spPr bwMode="auto">
          <a:xfrm>
            <a:off x="514597" y="2017712"/>
            <a:ext cx="8135937" cy="11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95000"/>
              </a:lnSpc>
              <a:spcBef>
                <a:spcPct val="30000"/>
              </a:spcBef>
              <a:spcAft>
                <a:spcPct val="0"/>
              </a:spcAft>
              <a:buSzPct val="125000"/>
              <a:buFontTx/>
              <a:buNone/>
              <a:defRPr sz="28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8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0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a:lstStyle>
          <a:p>
            <a:r>
              <a:rPr lang="en-GB" altLang="en-US" sz="3200" kern="0" dirty="0" smtClean="0">
                <a:solidFill>
                  <a:srgbClr val="4D4D4D"/>
                </a:solidFill>
              </a:rPr>
              <a:t>HR update</a:t>
            </a:r>
          </a:p>
        </p:txBody>
      </p:sp>
      <p:sp>
        <p:nvSpPr>
          <p:cNvPr id="5" name="Rectangle 3"/>
          <p:cNvSpPr txBox="1">
            <a:spLocks noChangeArrowheads="1"/>
          </p:cNvSpPr>
          <p:nvPr/>
        </p:nvSpPr>
        <p:spPr bwMode="auto">
          <a:xfrm>
            <a:off x="531813" y="4078379"/>
            <a:ext cx="827881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Times" pitchFamily="18" charset="0"/>
              </a:defRPr>
            </a:lvl3pPr>
            <a:lvl4pPr marL="1371600" indent="0" algn="ctr" rtl="0" eaLnBrk="0" fontAlgn="base" hangingPunct="0">
              <a:spcBef>
                <a:spcPct val="20000"/>
              </a:spcBef>
              <a:spcAft>
                <a:spcPct val="0"/>
              </a:spcAft>
              <a:buNone/>
              <a:defRPr sz="2000">
                <a:solidFill>
                  <a:schemeClr val="tx1"/>
                </a:solidFill>
                <a:latin typeface="Times" pitchFamily="18" charset="0"/>
              </a:defRPr>
            </a:lvl4pPr>
            <a:lvl5pPr marL="1828800" indent="0" algn="ctr" rtl="0" eaLnBrk="0" fontAlgn="base" hangingPunct="0">
              <a:spcBef>
                <a:spcPct val="20000"/>
              </a:spcBef>
              <a:spcAft>
                <a:spcPct val="0"/>
              </a:spcAft>
              <a:buNone/>
              <a:defRPr sz="2000">
                <a:solidFill>
                  <a:schemeClr val="tx1"/>
                </a:solidFill>
                <a:latin typeface="Times" pitchFamily="18" charset="0"/>
              </a:defRPr>
            </a:lvl5pPr>
            <a:lvl6pPr marL="2286000" indent="0" algn="ctr" rtl="0" eaLnBrk="0" fontAlgn="base" hangingPunct="0">
              <a:spcBef>
                <a:spcPct val="20000"/>
              </a:spcBef>
              <a:spcAft>
                <a:spcPct val="0"/>
              </a:spcAft>
              <a:buNone/>
              <a:defRPr sz="2000">
                <a:solidFill>
                  <a:schemeClr val="tx1"/>
                </a:solidFill>
                <a:latin typeface="Times" pitchFamily="18" charset="0"/>
              </a:defRPr>
            </a:lvl6pPr>
            <a:lvl7pPr marL="2743200" indent="0" algn="ctr" rtl="0" eaLnBrk="0" fontAlgn="base" hangingPunct="0">
              <a:spcBef>
                <a:spcPct val="20000"/>
              </a:spcBef>
              <a:spcAft>
                <a:spcPct val="0"/>
              </a:spcAft>
              <a:buNone/>
              <a:defRPr sz="2000">
                <a:solidFill>
                  <a:schemeClr val="tx1"/>
                </a:solidFill>
                <a:latin typeface="Times" pitchFamily="18" charset="0"/>
              </a:defRPr>
            </a:lvl7pPr>
            <a:lvl8pPr marL="3200400" indent="0" algn="ctr" rtl="0" eaLnBrk="0" fontAlgn="base" hangingPunct="0">
              <a:spcBef>
                <a:spcPct val="20000"/>
              </a:spcBef>
              <a:spcAft>
                <a:spcPct val="0"/>
              </a:spcAft>
              <a:buNone/>
              <a:defRPr sz="2000">
                <a:solidFill>
                  <a:schemeClr val="tx1"/>
                </a:solidFill>
                <a:latin typeface="Times" pitchFamily="18" charset="0"/>
              </a:defRPr>
            </a:lvl8pPr>
            <a:lvl9pPr marL="3657600" indent="0" algn="ctr" rtl="0" eaLnBrk="0" fontAlgn="base" hangingPunct="0">
              <a:spcBef>
                <a:spcPct val="20000"/>
              </a:spcBef>
              <a:spcAft>
                <a:spcPct val="0"/>
              </a:spcAft>
              <a:buNone/>
              <a:defRPr sz="2000">
                <a:solidFill>
                  <a:schemeClr val="tx1"/>
                </a:solidFill>
                <a:latin typeface="Times" pitchFamily="18" charset="0"/>
              </a:defRPr>
            </a:lvl9pPr>
          </a:lstStyle>
          <a:p>
            <a:pPr algn="l">
              <a:defRPr/>
            </a:pPr>
            <a:r>
              <a:rPr lang="en-GB" altLang="en-US" kern="0" dirty="0" smtClean="0">
                <a:solidFill>
                  <a:srgbClr val="4D4D4D"/>
                </a:solidFill>
              </a:rPr>
              <a:t>Dave Windridge</a:t>
            </a:r>
          </a:p>
          <a:p>
            <a:pPr algn="l">
              <a:defRPr/>
            </a:pPr>
            <a:r>
              <a:rPr lang="en-GB" altLang="en-US" kern="0" dirty="0" smtClean="0">
                <a:solidFill>
                  <a:srgbClr val="4D4D4D"/>
                </a:solidFill>
              </a:rPr>
              <a:t>HFL Head of HR &amp; Recruitment Services</a:t>
            </a:r>
          </a:p>
        </p:txBody>
      </p:sp>
    </p:spTree>
    <p:extLst>
      <p:ext uri="{BB962C8B-B14F-4D97-AF65-F5344CB8AC3E}">
        <p14:creationId xmlns:p14="http://schemas.microsoft.com/office/powerpoint/2010/main" val="1666458702"/>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solidFill>
                  <a:srgbClr val="4D4D4D"/>
                </a:solidFill>
              </a:rPr>
              <a:t>Increase in funding available per pupil of 3.6% across Hertfordshire</a:t>
            </a:r>
          </a:p>
          <a:p>
            <a:r>
              <a:rPr lang="en-GB" dirty="0" smtClean="0">
                <a:solidFill>
                  <a:srgbClr val="4D4D4D"/>
                </a:solidFill>
              </a:rPr>
              <a:t>Estimate of inflation on pay, prices of 2.8%</a:t>
            </a:r>
          </a:p>
          <a:p>
            <a:r>
              <a:rPr lang="en-GB" dirty="0" smtClean="0">
                <a:solidFill>
                  <a:srgbClr val="4D4D4D"/>
                </a:solidFill>
              </a:rPr>
              <a:t>Early Years per pupil funding up by 1.5%</a:t>
            </a:r>
            <a:endParaRPr lang="en-GB" dirty="0">
              <a:solidFill>
                <a:srgbClr val="4D4D4D"/>
              </a:solidFill>
            </a:endParaRPr>
          </a:p>
        </p:txBody>
      </p:sp>
      <p:sp>
        <p:nvSpPr>
          <p:cNvPr id="3" name="Title 2"/>
          <p:cNvSpPr>
            <a:spLocks noGrp="1"/>
          </p:cNvSpPr>
          <p:nvPr>
            <p:ph type="title"/>
          </p:nvPr>
        </p:nvSpPr>
        <p:spPr/>
        <p:txBody>
          <a:bodyPr/>
          <a:lstStyle/>
          <a:p>
            <a:r>
              <a:rPr lang="en-GB" dirty="0" smtClean="0"/>
              <a:t>Schools budget update</a:t>
            </a:r>
            <a:endParaRPr lang="en-GB" dirty="0"/>
          </a:p>
        </p:txBody>
      </p:sp>
    </p:spTree>
    <p:extLst>
      <p:ext uri="{BB962C8B-B14F-4D97-AF65-F5344CB8AC3E}">
        <p14:creationId xmlns:p14="http://schemas.microsoft.com/office/powerpoint/2010/main" val="31546966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3765097436"/>
              </p:ext>
            </p:extLst>
          </p:nvPr>
        </p:nvGraphicFramePr>
        <p:xfrm>
          <a:off x="92075" y="69056"/>
          <a:ext cx="9051925" cy="6788944"/>
        </p:xfrm>
        <a:graphic>
          <a:graphicData uri="http://schemas.openxmlformats.org/presentationml/2006/ole">
            <mc:AlternateContent xmlns:mc="http://schemas.openxmlformats.org/markup-compatibility/2006">
              <mc:Choice xmlns:v="urn:schemas-microsoft-com:vml" Requires="v">
                <p:oleObj spid="_x0000_s2071" name="Presentation" r:id="rId4" imgW="4762440" imgH="3571920" progId="PowerPoint.Show.12">
                  <p:embed/>
                </p:oleObj>
              </mc:Choice>
              <mc:Fallback>
                <p:oleObj name="Presentation" r:id="rId4" imgW="4762440" imgH="3571920" progId="PowerPoint.Show.12">
                  <p:embed/>
                  <p:pic>
                    <p:nvPicPr>
                      <p:cNvPr id="0" name=""/>
                      <p:cNvPicPr/>
                      <p:nvPr/>
                    </p:nvPicPr>
                    <p:blipFill>
                      <a:blip r:embed="rId5"/>
                      <a:stretch>
                        <a:fillRect/>
                      </a:stretch>
                    </p:blipFill>
                    <p:spPr>
                      <a:xfrm>
                        <a:off x="92075" y="69056"/>
                        <a:ext cx="9051925" cy="6788944"/>
                      </a:xfrm>
                      <a:prstGeom prst="rect">
                        <a:avLst/>
                      </a:prstGeom>
                    </p:spPr>
                  </p:pic>
                </p:oleObj>
              </mc:Fallback>
            </mc:AlternateContent>
          </a:graphicData>
        </a:graphic>
      </p:graphicFrame>
    </p:spTree>
    <p:extLst>
      <p:ext uri="{BB962C8B-B14F-4D97-AF65-F5344CB8AC3E}">
        <p14:creationId xmlns:p14="http://schemas.microsoft.com/office/powerpoint/2010/main" val="6530243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87" y="0"/>
            <a:ext cx="8093075" cy="764704"/>
          </a:xfrm>
        </p:spPr>
        <p:txBody>
          <a:bodyPr/>
          <a:lstStyle/>
          <a:p>
            <a:r>
              <a:rPr lang="en-GB" dirty="0"/>
              <a:t>Policy &amp; Portal Update</a:t>
            </a:r>
          </a:p>
        </p:txBody>
      </p:sp>
      <p:sp>
        <p:nvSpPr>
          <p:cNvPr id="3" name="Content Placeholder 2"/>
          <p:cNvSpPr>
            <a:spLocks noGrp="1"/>
          </p:cNvSpPr>
          <p:nvPr>
            <p:ph sz="half" idx="1"/>
          </p:nvPr>
        </p:nvSpPr>
        <p:spPr>
          <a:xfrm>
            <a:off x="251520" y="908720"/>
            <a:ext cx="4658410" cy="4536504"/>
          </a:xfrm>
        </p:spPr>
        <p:txBody>
          <a:bodyPr/>
          <a:lstStyle/>
          <a:p>
            <a:pPr marL="357188" lvl="1" indent="-357188">
              <a:buNone/>
            </a:pPr>
            <a:r>
              <a:rPr lang="en-GB" sz="2000" b="1" i="1" dirty="0" smtClean="0">
                <a:solidFill>
                  <a:srgbClr val="4D4D4D"/>
                </a:solidFill>
              </a:rPr>
              <a:t>New on </a:t>
            </a:r>
            <a:r>
              <a:rPr lang="en-GB" sz="2000" b="1" i="1" dirty="0">
                <a:solidFill>
                  <a:srgbClr val="4D4D4D"/>
                </a:solidFill>
              </a:rPr>
              <a:t>the </a:t>
            </a:r>
            <a:r>
              <a:rPr lang="en-GB" sz="2000" b="1" i="1" dirty="0" smtClean="0">
                <a:solidFill>
                  <a:srgbClr val="4D4D4D"/>
                </a:solidFill>
              </a:rPr>
              <a:t>HR portal this term</a:t>
            </a:r>
          </a:p>
          <a:p>
            <a:pPr marL="357188" lvl="1" indent="-357188">
              <a:buNone/>
            </a:pPr>
            <a:endParaRPr lang="en-GB" sz="1000" dirty="0" smtClean="0">
              <a:solidFill>
                <a:srgbClr val="4D4D4D"/>
              </a:solidFill>
            </a:endParaRPr>
          </a:p>
          <a:p>
            <a:pPr marL="357188" indent="-357188">
              <a:buFont typeface="Wingdings" panose="05000000000000000000" pitchFamily="2" charset="2"/>
              <a:buChar char="Ø"/>
            </a:pPr>
            <a:r>
              <a:rPr lang="en-GB" sz="1600" dirty="0" smtClean="0">
                <a:solidFill>
                  <a:srgbClr val="4D4D4D"/>
                </a:solidFill>
              </a:rPr>
              <a:t>Guidance </a:t>
            </a:r>
            <a:r>
              <a:rPr lang="en-GB" sz="1600" dirty="0">
                <a:solidFill>
                  <a:srgbClr val="4D4D4D"/>
                </a:solidFill>
              </a:rPr>
              <a:t>on co-headship </a:t>
            </a:r>
            <a:endParaRPr lang="en-GB" sz="1600" dirty="0" smtClean="0">
              <a:solidFill>
                <a:srgbClr val="4D4D4D"/>
              </a:solidFill>
            </a:endParaRPr>
          </a:p>
          <a:p>
            <a:pPr marL="357188" indent="-357188">
              <a:buFont typeface="Wingdings" panose="05000000000000000000" pitchFamily="2" charset="2"/>
              <a:buChar char="Ø"/>
            </a:pPr>
            <a:r>
              <a:rPr lang="en-GB" sz="1600" dirty="0" smtClean="0">
                <a:solidFill>
                  <a:srgbClr val="4D4D4D"/>
                </a:solidFill>
              </a:rPr>
              <a:t>Immunisation </a:t>
            </a:r>
            <a:r>
              <a:rPr lang="en-GB" sz="1600" dirty="0">
                <a:solidFill>
                  <a:srgbClr val="4D4D4D"/>
                </a:solidFill>
              </a:rPr>
              <a:t>check letter &amp; FAQs</a:t>
            </a:r>
          </a:p>
          <a:p>
            <a:pPr marL="357188" indent="-357188">
              <a:buFont typeface="Wingdings" panose="05000000000000000000" pitchFamily="2" charset="2"/>
              <a:buChar char="Ø"/>
            </a:pPr>
            <a:r>
              <a:rPr lang="en-GB" sz="1600" dirty="0">
                <a:solidFill>
                  <a:srgbClr val="4D4D4D"/>
                </a:solidFill>
              </a:rPr>
              <a:t>Guidance on school group sizes and the setting of a leadership pay range in mainstream schools </a:t>
            </a:r>
          </a:p>
          <a:p>
            <a:pPr marL="357188" indent="-357188">
              <a:buFont typeface="Wingdings" panose="05000000000000000000" pitchFamily="2" charset="2"/>
              <a:buChar char="Ø"/>
            </a:pPr>
            <a:r>
              <a:rPr lang="en-GB" sz="1600" dirty="0">
                <a:solidFill>
                  <a:srgbClr val="4D4D4D"/>
                </a:solidFill>
              </a:rPr>
              <a:t>Guidance on the use of Special Educational Needs (SEN) Allowances </a:t>
            </a:r>
          </a:p>
          <a:p>
            <a:pPr marL="357188" indent="-357188">
              <a:buFont typeface="Wingdings" panose="05000000000000000000" pitchFamily="2" charset="2"/>
              <a:buChar char="Ø"/>
            </a:pPr>
            <a:r>
              <a:rPr lang="en-GB" sz="1600" dirty="0">
                <a:solidFill>
                  <a:srgbClr val="4D4D4D"/>
                </a:solidFill>
              </a:rPr>
              <a:t>Guidance on school group sizes &amp;</a:t>
            </a:r>
            <a:r>
              <a:rPr lang="en-GB" sz="1600" dirty="0" smtClean="0">
                <a:solidFill>
                  <a:srgbClr val="4D4D4D"/>
                </a:solidFill>
              </a:rPr>
              <a:t> </a:t>
            </a:r>
            <a:r>
              <a:rPr lang="en-GB" sz="1600" dirty="0">
                <a:solidFill>
                  <a:srgbClr val="4D4D4D"/>
                </a:solidFill>
              </a:rPr>
              <a:t>setting of a leadership pay range in Special </a:t>
            </a:r>
            <a:r>
              <a:rPr lang="en-GB" sz="1600" dirty="0" smtClean="0">
                <a:solidFill>
                  <a:srgbClr val="4D4D4D"/>
                </a:solidFill>
              </a:rPr>
              <a:t>Schools</a:t>
            </a:r>
            <a:endParaRPr lang="en-GB" sz="1600" dirty="0">
              <a:solidFill>
                <a:srgbClr val="4D4D4D"/>
              </a:solidFill>
            </a:endParaRPr>
          </a:p>
          <a:p>
            <a:pPr marL="357188" indent="-357188">
              <a:buFont typeface="Wingdings" panose="05000000000000000000" pitchFamily="2" charset="2"/>
              <a:buChar char="Ø"/>
            </a:pPr>
            <a:r>
              <a:rPr lang="en-GB" sz="1600" dirty="0">
                <a:solidFill>
                  <a:srgbClr val="4D4D4D"/>
                </a:solidFill>
              </a:rPr>
              <a:t>Guidance on the use of TLRs </a:t>
            </a:r>
            <a:endParaRPr lang="en-GB" sz="1600" dirty="0" smtClean="0">
              <a:solidFill>
                <a:srgbClr val="4D4D4D"/>
              </a:solidFill>
            </a:endParaRPr>
          </a:p>
          <a:p>
            <a:pPr marL="357188" indent="-357188">
              <a:buFont typeface="Wingdings" panose="05000000000000000000" pitchFamily="2" charset="2"/>
              <a:buChar char="Ø"/>
            </a:pPr>
            <a:r>
              <a:rPr lang="en-GB" sz="1600" dirty="0" smtClean="0">
                <a:solidFill>
                  <a:srgbClr val="4D4D4D"/>
                </a:solidFill>
              </a:rPr>
              <a:t>Annual leave entitlement table</a:t>
            </a:r>
          </a:p>
          <a:p>
            <a:pPr marL="357188" indent="-357188">
              <a:buFont typeface="Wingdings" panose="05000000000000000000" pitchFamily="2" charset="2"/>
              <a:buChar char="Ø"/>
            </a:pPr>
            <a:r>
              <a:rPr lang="en-GB" sz="1600" dirty="0" smtClean="0">
                <a:solidFill>
                  <a:srgbClr val="4D4D4D"/>
                </a:solidFill>
              </a:rPr>
              <a:t>Annual Pay statement templates</a:t>
            </a:r>
          </a:p>
          <a:p>
            <a:pPr marL="357188" indent="-357188">
              <a:buFont typeface="Wingdings" panose="05000000000000000000" pitchFamily="2" charset="2"/>
              <a:buChar char="Ø"/>
            </a:pPr>
            <a:r>
              <a:rPr lang="en-GB" sz="1600" dirty="0" smtClean="0">
                <a:solidFill>
                  <a:srgbClr val="4D4D4D"/>
                </a:solidFill>
              </a:rPr>
              <a:t>Pay ranges information  - 2019/20</a:t>
            </a:r>
          </a:p>
          <a:p>
            <a:pPr marL="357188" indent="-357188">
              <a:buFont typeface="Wingdings" panose="05000000000000000000" pitchFamily="2" charset="2"/>
              <a:buChar char="Ø"/>
            </a:pPr>
            <a:r>
              <a:rPr lang="en-GB" sz="1600" dirty="0" smtClean="0">
                <a:solidFill>
                  <a:srgbClr val="4D4D4D"/>
                </a:solidFill>
              </a:rPr>
              <a:t>Pay FAQs</a:t>
            </a:r>
          </a:p>
          <a:p>
            <a:pPr marL="914400"/>
            <a:endParaRPr lang="en-GB" sz="1600" dirty="0">
              <a:solidFill>
                <a:schemeClr val="tx2"/>
              </a:solidFill>
            </a:endParaRPr>
          </a:p>
          <a:p>
            <a:pPr marL="1085850" lvl="1" indent="0">
              <a:buNone/>
            </a:pPr>
            <a:endParaRPr lang="en-GB" sz="1600" dirty="0" smtClean="0">
              <a:solidFill>
                <a:schemeClr val="tx2"/>
              </a:solidFill>
            </a:endParaRPr>
          </a:p>
          <a:p>
            <a:pPr marL="1085850" lvl="1" indent="0">
              <a:buNone/>
            </a:pPr>
            <a:r>
              <a:rPr lang="en-GB" sz="1600" dirty="0" smtClean="0">
                <a:solidFill>
                  <a:schemeClr val="tx2"/>
                </a:solidFill>
              </a:rPr>
              <a:t>           </a:t>
            </a:r>
          </a:p>
          <a:p>
            <a:pPr marL="1085850" lvl="1" indent="0">
              <a:buNone/>
            </a:pPr>
            <a:r>
              <a:rPr lang="en-GB" sz="1600" dirty="0" smtClean="0">
                <a:solidFill>
                  <a:schemeClr val="tx2"/>
                </a:solidFill>
              </a:rPr>
              <a:t> </a:t>
            </a:r>
            <a:endParaRPr lang="en-GB" sz="1600" dirty="0">
              <a:solidFill>
                <a:schemeClr val="tx2"/>
              </a:solidFill>
            </a:endParaRPr>
          </a:p>
          <a:p>
            <a:pPr marL="1371600" lvl="1">
              <a:buFont typeface="Wingdings" panose="05000000000000000000" pitchFamily="2" charset="2"/>
              <a:buChar char="Ø"/>
            </a:pPr>
            <a:endParaRPr lang="en-GB" dirty="0">
              <a:solidFill>
                <a:schemeClr val="tx2"/>
              </a:solidFill>
            </a:endParaRPr>
          </a:p>
        </p:txBody>
      </p:sp>
      <p:sp>
        <p:nvSpPr>
          <p:cNvPr id="6" name="Content Placeholder 4"/>
          <p:cNvSpPr txBox="1">
            <a:spLocks/>
          </p:cNvSpPr>
          <p:nvPr/>
        </p:nvSpPr>
        <p:spPr>
          <a:xfrm>
            <a:off x="4769935" y="908720"/>
            <a:ext cx="4248472" cy="4255165"/>
          </a:xfrm>
          <a:prstGeom prst="rect">
            <a:avLst/>
          </a:prstGeom>
        </p:spPr>
        <p:txBody>
          <a:bodyPr/>
          <a:lstStyle>
            <a:lvl1pPr marL="0" indent="0" algn="l" rtl="0" eaLnBrk="1" fontAlgn="base" hangingPunct="1">
              <a:spcBef>
                <a:spcPct val="20000"/>
              </a:spcBef>
              <a:spcAft>
                <a:spcPct val="0"/>
              </a:spcAft>
              <a:buNone/>
              <a:defRPr sz="2400" baseline="0">
                <a:solidFill>
                  <a:schemeClr val="tx1"/>
                </a:solidFill>
                <a:latin typeface="+mn-lt"/>
                <a:ea typeface="+mn-ea"/>
                <a:cs typeface="Arial" charset="0"/>
              </a:defRPr>
            </a:lvl1pPr>
            <a:lvl2pPr marL="742950" indent="-285750" algn="l" rtl="0" eaLnBrk="1" fontAlgn="base" hangingPunct="1">
              <a:spcBef>
                <a:spcPct val="20000"/>
              </a:spcBef>
              <a:spcAft>
                <a:spcPct val="0"/>
              </a:spcAft>
              <a:buChar char="–"/>
              <a:defRPr sz="2400">
                <a:solidFill>
                  <a:schemeClr val="tx1"/>
                </a:solidFill>
                <a:latin typeface="+mn-lt"/>
                <a:cs typeface="Arial" charset="0"/>
              </a:defRPr>
            </a:lvl2pPr>
            <a:lvl3pPr marL="1143000" indent="-228600" algn="l" rtl="0" eaLnBrk="1" fontAlgn="base" hangingPunct="1">
              <a:spcBef>
                <a:spcPct val="20000"/>
              </a:spcBef>
              <a:spcAft>
                <a:spcPct val="0"/>
              </a:spcAft>
              <a:buChar char="•"/>
              <a:defRPr sz="2400">
                <a:solidFill>
                  <a:schemeClr val="tx1"/>
                </a:solidFill>
                <a:latin typeface="+mn-lt"/>
                <a:cs typeface="Arial" charset="0"/>
              </a:defRPr>
            </a:lvl3pPr>
            <a:lvl4pPr marL="1600200" indent="-228600" algn="l" rtl="0" eaLnBrk="1" fontAlgn="base" hangingPunct="1">
              <a:spcBef>
                <a:spcPct val="20000"/>
              </a:spcBef>
              <a:spcAft>
                <a:spcPct val="0"/>
              </a:spcAft>
              <a:buChar char="–"/>
              <a:defRPr sz="2400">
                <a:solidFill>
                  <a:schemeClr val="tx1"/>
                </a:solidFill>
                <a:latin typeface="+mn-lt"/>
                <a:cs typeface="Arial" charset="0"/>
              </a:defRPr>
            </a:lvl4pPr>
            <a:lvl5pPr marL="2057400" indent="-228600" algn="l" rtl="0" eaLnBrk="1" fontAlgn="base" hangingPunct="1">
              <a:spcBef>
                <a:spcPct val="20000"/>
              </a:spcBef>
              <a:spcAft>
                <a:spcPct val="0"/>
              </a:spcAft>
              <a:buChar char="»"/>
              <a:defRPr sz="2400">
                <a:solidFill>
                  <a:schemeClr val="tx1"/>
                </a:solidFill>
                <a:latin typeface="+mn-lt"/>
                <a:cs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57188" indent="-273050"/>
            <a:r>
              <a:rPr lang="en-GB" sz="2000" b="1" i="1" kern="0" dirty="0" smtClean="0">
                <a:solidFill>
                  <a:srgbClr val="4D4D4D"/>
                </a:solidFill>
              </a:rPr>
              <a:t>Revisions still to come this term</a:t>
            </a:r>
          </a:p>
          <a:p>
            <a:pPr marL="357188" indent="-273050"/>
            <a:endParaRPr lang="en-GB" sz="1100" b="1" i="1" kern="0" dirty="0" smtClean="0">
              <a:solidFill>
                <a:srgbClr val="4D4D4D"/>
              </a:solidFill>
            </a:endParaRPr>
          </a:p>
          <a:p>
            <a:pPr marL="357188" indent="-273050">
              <a:buFont typeface="Wingdings" panose="05000000000000000000" pitchFamily="2" charset="2"/>
              <a:buChar char="Ø"/>
            </a:pPr>
            <a:r>
              <a:rPr lang="en-GB" sz="1600" kern="0" dirty="0" smtClean="0">
                <a:solidFill>
                  <a:srgbClr val="4D4D4D"/>
                </a:solidFill>
              </a:rPr>
              <a:t>Disciplinary policy</a:t>
            </a:r>
          </a:p>
          <a:p>
            <a:pPr marL="357188" indent="-273050">
              <a:buFont typeface="Wingdings" panose="05000000000000000000" pitchFamily="2" charset="2"/>
              <a:buChar char="Ø"/>
            </a:pPr>
            <a:r>
              <a:rPr lang="en-GB" sz="1600" kern="0" dirty="0" smtClean="0">
                <a:solidFill>
                  <a:srgbClr val="4D4D4D"/>
                </a:solidFill>
              </a:rPr>
              <a:t>Redundancy policy</a:t>
            </a:r>
          </a:p>
          <a:p>
            <a:pPr marL="357188" indent="-273050">
              <a:buFont typeface="Wingdings" panose="05000000000000000000" pitchFamily="2" charset="2"/>
              <a:buChar char="Ø"/>
            </a:pPr>
            <a:r>
              <a:rPr lang="en-GB" sz="1600" kern="0" dirty="0" smtClean="0">
                <a:solidFill>
                  <a:srgbClr val="4D4D4D"/>
                </a:solidFill>
              </a:rPr>
              <a:t>Probation Policy</a:t>
            </a:r>
          </a:p>
          <a:p>
            <a:pPr marL="357188" indent="-273050">
              <a:buFont typeface="Wingdings" panose="05000000000000000000" pitchFamily="2" charset="2"/>
              <a:buChar char="Ø"/>
            </a:pPr>
            <a:r>
              <a:rPr lang="en-GB" sz="1600" kern="0" dirty="0" smtClean="0">
                <a:solidFill>
                  <a:srgbClr val="4D4D4D"/>
                </a:solidFill>
              </a:rPr>
              <a:t>Safer Recruitment Policy</a:t>
            </a:r>
          </a:p>
          <a:p>
            <a:pPr marL="357188" indent="-273050">
              <a:buFont typeface="Wingdings" panose="05000000000000000000" pitchFamily="2" charset="2"/>
              <a:buChar char="Ø"/>
            </a:pPr>
            <a:r>
              <a:rPr lang="en-GB" sz="1600" kern="0" dirty="0" smtClean="0">
                <a:solidFill>
                  <a:srgbClr val="4D4D4D"/>
                </a:solidFill>
              </a:rPr>
              <a:t>Flexible Working Policy</a:t>
            </a:r>
          </a:p>
          <a:p>
            <a:pPr marL="357188" indent="-273050">
              <a:buFont typeface="Wingdings" panose="05000000000000000000" pitchFamily="2" charset="2"/>
              <a:buChar char="Ø"/>
            </a:pPr>
            <a:r>
              <a:rPr lang="en-GB" sz="1600" kern="0" dirty="0" smtClean="0">
                <a:solidFill>
                  <a:srgbClr val="4D4D4D"/>
                </a:solidFill>
              </a:rPr>
              <a:t>Grievance Policy</a:t>
            </a:r>
          </a:p>
          <a:p>
            <a:pPr marL="357188" indent="-273050">
              <a:buFont typeface="Wingdings" panose="05000000000000000000" pitchFamily="2" charset="2"/>
              <a:buChar char="Ø"/>
            </a:pPr>
            <a:r>
              <a:rPr lang="en-GB" sz="1600" kern="0" dirty="0" smtClean="0">
                <a:solidFill>
                  <a:srgbClr val="4D4D4D"/>
                </a:solidFill>
              </a:rPr>
              <a:t>Managing Performance Policy</a:t>
            </a:r>
          </a:p>
          <a:p>
            <a:pPr marL="357188" indent="-273050">
              <a:buFont typeface="Wingdings" panose="05000000000000000000" pitchFamily="2" charset="2"/>
              <a:buChar char="Ø"/>
            </a:pPr>
            <a:r>
              <a:rPr lang="en-GB" sz="1600" kern="0" dirty="0" smtClean="0">
                <a:solidFill>
                  <a:srgbClr val="4D4D4D"/>
                </a:solidFill>
              </a:rPr>
              <a:t>Whistleblowing Policy</a:t>
            </a:r>
          </a:p>
          <a:p>
            <a:pPr marL="357188" indent="-273050">
              <a:buFont typeface="Wingdings" panose="05000000000000000000" pitchFamily="2" charset="2"/>
              <a:buChar char="Ø"/>
            </a:pPr>
            <a:r>
              <a:rPr lang="en-GB" sz="1600" kern="0" dirty="0" smtClean="0">
                <a:solidFill>
                  <a:srgbClr val="4D4D4D"/>
                </a:solidFill>
              </a:rPr>
              <a:t>Social Media Policy</a:t>
            </a:r>
          </a:p>
          <a:p>
            <a:pPr marL="357188" indent="-273050"/>
            <a:endParaRPr lang="en-GB" sz="1600" kern="0" dirty="0">
              <a:solidFill>
                <a:srgbClr val="4D4D4D"/>
              </a:solidFill>
            </a:endParaRPr>
          </a:p>
          <a:p>
            <a:pPr marL="84138"/>
            <a:r>
              <a:rPr lang="en-GB" sz="1600" b="1" kern="0" dirty="0" smtClean="0">
                <a:solidFill>
                  <a:srgbClr val="4D4D4D"/>
                </a:solidFill>
              </a:rPr>
              <a:t>Supporting letters/guidance for these areas are also being reviewed</a:t>
            </a:r>
            <a:r>
              <a:rPr lang="en-GB" sz="1400" kern="0" dirty="0" smtClean="0">
                <a:solidFill>
                  <a:srgbClr val="4D4D4D"/>
                </a:solidFill>
              </a:rPr>
              <a:t>. </a:t>
            </a:r>
            <a:endParaRPr lang="en-GB" sz="1400" kern="0" dirty="0">
              <a:solidFill>
                <a:srgbClr val="4D4D4D"/>
              </a:solidFill>
            </a:endParaRPr>
          </a:p>
        </p:txBody>
      </p:sp>
    </p:spTree>
    <p:extLst>
      <p:ext uri="{BB962C8B-B14F-4D97-AF65-F5344CB8AC3E}">
        <p14:creationId xmlns:p14="http://schemas.microsoft.com/office/powerpoint/2010/main" val="9313858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1143000"/>
          </a:xfrm>
        </p:spPr>
        <p:txBody>
          <a:bodyPr/>
          <a:lstStyle/>
          <a:p>
            <a:r>
              <a:rPr lang="en-GB" dirty="0"/>
              <a:t>Policy &amp; Portal </a:t>
            </a:r>
            <a:r>
              <a:rPr lang="en-GB" dirty="0" smtClean="0"/>
              <a:t>Update - continued</a:t>
            </a:r>
            <a:endParaRPr lang="en-GB" dirty="0"/>
          </a:p>
        </p:txBody>
      </p:sp>
      <p:sp>
        <p:nvSpPr>
          <p:cNvPr id="3" name="Content Placeholder 3"/>
          <p:cNvSpPr txBox="1">
            <a:spLocks/>
          </p:cNvSpPr>
          <p:nvPr/>
        </p:nvSpPr>
        <p:spPr>
          <a:xfrm>
            <a:off x="827583" y="1187625"/>
            <a:ext cx="6265547" cy="3465512"/>
          </a:xfrm>
          <a:prstGeom prst="rect">
            <a:avLst/>
          </a:prstGeom>
        </p:spPr>
        <p:txBody>
          <a:bodyPr/>
          <a:lstStyle>
            <a:lvl1pPr marL="0" indent="0" algn="l" rtl="0" eaLnBrk="1" fontAlgn="base" hangingPunct="1">
              <a:spcBef>
                <a:spcPct val="20000"/>
              </a:spcBef>
              <a:spcAft>
                <a:spcPct val="0"/>
              </a:spcAft>
              <a:buNone/>
              <a:defRPr sz="2400" baseline="0">
                <a:solidFill>
                  <a:schemeClr val="tx1"/>
                </a:solidFill>
                <a:latin typeface="+mn-lt"/>
                <a:ea typeface="+mn-ea"/>
                <a:cs typeface="Arial" charset="0"/>
              </a:defRPr>
            </a:lvl1pPr>
            <a:lvl2pPr marL="742950" indent="-285750" algn="l" rtl="0" eaLnBrk="1" fontAlgn="base" hangingPunct="1">
              <a:spcBef>
                <a:spcPct val="20000"/>
              </a:spcBef>
              <a:spcAft>
                <a:spcPct val="0"/>
              </a:spcAft>
              <a:buChar char="–"/>
              <a:defRPr sz="2400">
                <a:solidFill>
                  <a:schemeClr val="tx1"/>
                </a:solidFill>
                <a:latin typeface="+mn-lt"/>
                <a:cs typeface="Arial" charset="0"/>
              </a:defRPr>
            </a:lvl2pPr>
            <a:lvl3pPr marL="1143000" indent="-228600" algn="l" rtl="0" eaLnBrk="1" fontAlgn="base" hangingPunct="1">
              <a:spcBef>
                <a:spcPct val="20000"/>
              </a:spcBef>
              <a:spcAft>
                <a:spcPct val="0"/>
              </a:spcAft>
              <a:buChar char="•"/>
              <a:defRPr sz="2400">
                <a:solidFill>
                  <a:schemeClr val="tx1"/>
                </a:solidFill>
                <a:latin typeface="+mn-lt"/>
                <a:cs typeface="Arial" charset="0"/>
              </a:defRPr>
            </a:lvl3pPr>
            <a:lvl4pPr marL="1600200" indent="-228600" algn="l" rtl="0" eaLnBrk="1" fontAlgn="base" hangingPunct="1">
              <a:spcBef>
                <a:spcPct val="20000"/>
              </a:spcBef>
              <a:spcAft>
                <a:spcPct val="0"/>
              </a:spcAft>
              <a:buChar char="–"/>
              <a:defRPr sz="2400">
                <a:solidFill>
                  <a:schemeClr val="tx1"/>
                </a:solidFill>
                <a:latin typeface="+mn-lt"/>
                <a:cs typeface="Arial" charset="0"/>
              </a:defRPr>
            </a:lvl4pPr>
            <a:lvl5pPr marL="2057400" indent="-228600" algn="l" rtl="0" eaLnBrk="1" fontAlgn="base" hangingPunct="1">
              <a:spcBef>
                <a:spcPct val="20000"/>
              </a:spcBef>
              <a:spcAft>
                <a:spcPct val="0"/>
              </a:spcAft>
              <a:buChar char="»"/>
              <a:defRPr sz="2400">
                <a:solidFill>
                  <a:schemeClr val="tx1"/>
                </a:solidFill>
                <a:latin typeface="+mn-lt"/>
                <a:cs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GB" sz="1800" b="1" i="1" kern="0" dirty="0" smtClean="0">
                <a:solidFill>
                  <a:srgbClr val="4D4D4D"/>
                </a:solidFill>
              </a:rPr>
              <a:t>Coming soon… Spring 2020</a:t>
            </a:r>
          </a:p>
          <a:p>
            <a:endParaRPr lang="en-GB" sz="1800" b="1" i="1" kern="0" dirty="0" smtClean="0">
              <a:solidFill>
                <a:srgbClr val="4D4D4D"/>
              </a:solidFill>
            </a:endParaRPr>
          </a:p>
          <a:p>
            <a:pPr marL="628650" indent="-285750">
              <a:buFont typeface="Wingdings" panose="05000000000000000000" pitchFamily="2" charset="2"/>
              <a:buChar char="Ø"/>
            </a:pPr>
            <a:r>
              <a:rPr lang="en-GB" sz="1800" kern="0" dirty="0" smtClean="0">
                <a:solidFill>
                  <a:srgbClr val="4D4D4D"/>
                </a:solidFill>
              </a:rPr>
              <a:t>Family Leave Policies</a:t>
            </a:r>
          </a:p>
          <a:p>
            <a:pPr marL="628650" indent="-285750">
              <a:buFont typeface="Wingdings" panose="05000000000000000000" pitchFamily="2" charset="2"/>
              <a:buChar char="Ø"/>
            </a:pPr>
            <a:r>
              <a:rPr lang="en-GB" sz="1800" kern="0" dirty="0" smtClean="0">
                <a:solidFill>
                  <a:srgbClr val="4D4D4D"/>
                </a:solidFill>
              </a:rPr>
              <a:t>Bullying &amp; Harassment Policy</a:t>
            </a:r>
          </a:p>
          <a:p>
            <a:pPr marL="628650" indent="-285750">
              <a:buFont typeface="Wingdings" panose="05000000000000000000" pitchFamily="2" charset="2"/>
              <a:buChar char="Ø"/>
            </a:pPr>
            <a:r>
              <a:rPr lang="en-GB" sz="1800" kern="0" dirty="0" smtClean="0">
                <a:solidFill>
                  <a:srgbClr val="4D4D4D"/>
                </a:solidFill>
              </a:rPr>
              <a:t>Code of Conduct</a:t>
            </a:r>
          </a:p>
          <a:p>
            <a:pPr marL="628650" indent="-285750">
              <a:buFont typeface="Wingdings" panose="05000000000000000000" pitchFamily="2" charset="2"/>
              <a:buChar char="Ø"/>
            </a:pPr>
            <a:r>
              <a:rPr lang="en-GB" sz="1800" kern="0" dirty="0" smtClean="0">
                <a:solidFill>
                  <a:srgbClr val="4D4D4D"/>
                </a:solidFill>
              </a:rPr>
              <a:t>Health &amp; Attendance Policy</a:t>
            </a:r>
          </a:p>
          <a:p>
            <a:pPr marL="628650" indent="-285750">
              <a:buFont typeface="Wingdings" panose="05000000000000000000" pitchFamily="2" charset="2"/>
              <a:buChar char="Ø"/>
            </a:pPr>
            <a:r>
              <a:rPr lang="en-GB" sz="1800" kern="0" dirty="0" smtClean="0">
                <a:solidFill>
                  <a:srgbClr val="4D4D4D"/>
                </a:solidFill>
              </a:rPr>
              <a:t>Time Off Work guidance</a:t>
            </a:r>
          </a:p>
          <a:p>
            <a:pPr marL="628650" indent="-285750">
              <a:buFont typeface="Wingdings" panose="05000000000000000000" pitchFamily="2" charset="2"/>
              <a:buChar char="Ø"/>
            </a:pPr>
            <a:r>
              <a:rPr lang="en-GB" sz="1800" kern="0" dirty="0" smtClean="0">
                <a:solidFill>
                  <a:srgbClr val="4D4D4D"/>
                </a:solidFill>
              </a:rPr>
              <a:t>Alcohol, Drugs &amp; Gambling at Work</a:t>
            </a:r>
          </a:p>
          <a:p>
            <a:pPr marL="628650" indent="-285750">
              <a:buFont typeface="Wingdings" panose="05000000000000000000" pitchFamily="2" charset="2"/>
              <a:buChar char="Ø"/>
            </a:pPr>
            <a:r>
              <a:rPr lang="en-GB" sz="1800" kern="0" dirty="0" smtClean="0">
                <a:solidFill>
                  <a:srgbClr val="4D4D4D"/>
                </a:solidFill>
              </a:rPr>
              <a:t>NQT Policy</a:t>
            </a:r>
          </a:p>
          <a:p>
            <a:pPr marL="628650" indent="-285750">
              <a:buFont typeface="Wingdings" panose="05000000000000000000" pitchFamily="2" charset="2"/>
              <a:buChar char="Ø"/>
            </a:pPr>
            <a:r>
              <a:rPr lang="en-GB" sz="1800" kern="0" dirty="0" smtClean="0">
                <a:solidFill>
                  <a:srgbClr val="4D4D4D"/>
                </a:solidFill>
              </a:rPr>
              <a:t>Interim/Acting Headteacher Guidance</a:t>
            </a:r>
          </a:p>
          <a:p>
            <a:pPr marL="628650" indent="-285750">
              <a:buFont typeface="Wingdings" panose="05000000000000000000" pitchFamily="2" charset="2"/>
              <a:buChar char="Ø"/>
            </a:pPr>
            <a:endParaRPr lang="en-GB" sz="1600" kern="0" dirty="0" smtClean="0">
              <a:solidFill>
                <a:srgbClr val="000000"/>
              </a:solidFill>
            </a:endParaRPr>
          </a:p>
          <a:p>
            <a:pPr marL="628650" indent="-285750">
              <a:buFont typeface="Wingdings" panose="05000000000000000000" pitchFamily="2" charset="2"/>
              <a:buChar char="Ø"/>
            </a:pPr>
            <a:endParaRPr lang="en-GB" sz="1600" kern="0" dirty="0" smtClean="0">
              <a:solidFill>
                <a:srgbClr val="000000"/>
              </a:solidFill>
            </a:endParaRPr>
          </a:p>
          <a:p>
            <a:endParaRPr lang="en-GB" sz="2000" b="1" i="1" kern="0" dirty="0" smtClean="0">
              <a:solidFill>
                <a:srgbClr val="000000"/>
              </a:solidFill>
            </a:endParaRPr>
          </a:p>
          <a:p>
            <a:endParaRPr lang="en-GB" sz="2000" b="1" i="1" kern="0" dirty="0" smtClean="0">
              <a:solidFill>
                <a:srgbClr val="000000"/>
              </a:solidFill>
            </a:endParaRPr>
          </a:p>
          <a:p>
            <a:endParaRPr lang="en-GB" sz="2000" b="1" i="1" kern="0" dirty="0">
              <a:solidFill>
                <a:srgbClr val="000000"/>
              </a:solidFill>
            </a:endParaRPr>
          </a:p>
        </p:txBody>
      </p:sp>
    </p:spTree>
    <p:extLst>
      <p:ext uri="{BB962C8B-B14F-4D97-AF65-F5344CB8AC3E}">
        <p14:creationId xmlns:p14="http://schemas.microsoft.com/office/powerpoint/2010/main" val="11733676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801" y="43732"/>
            <a:ext cx="3062199" cy="1571769"/>
          </a:xfrm>
          <a:prstGeom prst="rect">
            <a:avLst/>
          </a:prstGeom>
        </p:spPr>
      </p:pic>
      <p:sp>
        <p:nvSpPr>
          <p:cNvPr id="39938" name="Rectangle 2"/>
          <p:cNvSpPr>
            <a:spLocks noGrp="1" noChangeArrowheads="1"/>
          </p:cNvSpPr>
          <p:nvPr>
            <p:ph type="title"/>
          </p:nvPr>
        </p:nvSpPr>
        <p:spPr>
          <a:xfrm>
            <a:off x="330926" y="117883"/>
            <a:ext cx="8595360" cy="979397"/>
          </a:xfrm>
        </p:spPr>
        <p:txBody>
          <a:bodyPr/>
          <a:lstStyle/>
          <a:p>
            <a:r>
              <a:rPr lang="en-GB" altLang="en-US" dirty="0" smtClean="0"/>
              <a:t>HFL Occupational Health</a:t>
            </a:r>
            <a:endParaRPr lang="en-GB" altLang="en-US" dirty="0">
              <a:solidFill>
                <a:srgbClr val="96A800"/>
              </a:solidFill>
            </a:endParaRPr>
          </a:p>
        </p:txBody>
      </p:sp>
      <p:sp>
        <p:nvSpPr>
          <p:cNvPr id="39939" name="Rectangle 3"/>
          <p:cNvSpPr>
            <a:spLocks noGrp="1" noChangeArrowheads="1"/>
          </p:cNvSpPr>
          <p:nvPr>
            <p:ph type="body" idx="1"/>
          </p:nvPr>
        </p:nvSpPr>
        <p:spPr>
          <a:xfrm>
            <a:off x="252549" y="1189923"/>
            <a:ext cx="8752114" cy="4060734"/>
          </a:xfrm>
        </p:spPr>
        <p:txBody>
          <a:bodyPr/>
          <a:lstStyle/>
          <a:p>
            <a:r>
              <a:rPr lang="en-GB" altLang="en-US" sz="1800" dirty="0" smtClean="0">
                <a:solidFill>
                  <a:srgbClr val="4D4D4D"/>
                </a:solidFill>
              </a:rPr>
              <a:t>Progress since April launch encouraging </a:t>
            </a:r>
          </a:p>
          <a:p>
            <a:pPr lvl="1"/>
            <a:r>
              <a:rPr lang="en-GB" altLang="en-US" sz="1800" dirty="0" smtClean="0">
                <a:solidFill>
                  <a:srgbClr val="4D4D4D"/>
                </a:solidFill>
              </a:rPr>
              <a:t>Reductions in average case timeline &amp; level of DNAs vs last year</a:t>
            </a:r>
          </a:p>
          <a:p>
            <a:pPr lvl="1"/>
            <a:r>
              <a:rPr lang="en-GB" altLang="en-US" sz="1800" dirty="0" smtClean="0">
                <a:solidFill>
                  <a:srgbClr val="4D4D4D"/>
                </a:solidFill>
              </a:rPr>
              <a:t>Portal received well – phone response needs improvement</a:t>
            </a:r>
          </a:p>
          <a:p>
            <a:pPr lvl="1"/>
            <a:r>
              <a:rPr lang="en-GB" altLang="en-US" sz="1800" dirty="0" smtClean="0">
                <a:solidFill>
                  <a:srgbClr val="4D4D4D"/>
                </a:solidFill>
              </a:rPr>
              <a:t>Immunisations additional screening now built in to pre-</a:t>
            </a:r>
            <a:r>
              <a:rPr lang="en-GB" altLang="en-US" sz="1800" dirty="0" err="1" smtClean="0">
                <a:solidFill>
                  <a:srgbClr val="4D4D4D"/>
                </a:solidFill>
              </a:rPr>
              <a:t>emp</a:t>
            </a:r>
            <a:endParaRPr lang="en-GB" altLang="en-US" sz="1800" dirty="0" smtClean="0">
              <a:solidFill>
                <a:srgbClr val="4D4D4D"/>
              </a:solidFill>
            </a:endParaRPr>
          </a:p>
          <a:p>
            <a:r>
              <a:rPr lang="en-GB" altLang="en-US" sz="1800" dirty="0" smtClean="0">
                <a:solidFill>
                  <a:srgbClr val="4D4D4D"/>
                </a:solidFill>
              </a:rPr>
              <a:t>Please refer to the User guide on our HR webpages – secure portal</a:t>
            </a:r>
          </a:p>
          <a:p>
            <a:pPr lvl="1"/>
            <a:r>
              <a:rPr lang="en-GB" altLang="en-US" sz="1800" dirty="0" smtClean="0">
                <a:solidFill>
                  <a:srgbClr val="4D4D4D"/>
                </a:solidFill>
              </a:rPr>
              <a:t>Employee DNAs – will need you/your assigned person to follow-up</a:t>
            </a:r>
          </a:p>
          <a:p>
            <a:r>
              <a:rPr lang="en-GB" altLang="en-US" sz="1800" dirty="0" smtClean="0">
                <a:solidFill>
                  <a:srgbClr val="4D4D4D"/>
                </a:solidFill>
              </a:rPr>
              <a:t>Do invest in Pre and post calls directly with OH team</a:t>
            </a:r>
          </a:p>
          <a:p>
            <a:pPr lvl="1"/>
            <a:r>
              <a:rPr lang="en-GB" altLang="en-US" sz="1800" dirty="0" smtClean="0">
                <a:solidFill>
                  <a:srgbClr val="4D4D4D"/>
                </a:solidFill>
              </a:rPr>
              <a:t>Referral has more opportunity for you to add free text</a:t>
            </a:r>
          </a:p>
          <a:p>
            <a:pPr lvl="1"/>
            <a:r>
              <a:rPr lang="en-GB" altLang="en-US" sz="1800" dirty="0" smtClean="0">
                <a:solidFill>
                  <a:srgbClr val="4D4D4D"/>
                </a:solidFill>
              </a:rPr>
              <a:t>There for you to get more out of the process!</a:t>
            </a:r>
          </a:p>
          <a:p>
            <a:r>
              <a:rPr lang="en-GB" altLang="en-US" sz="1800" dirty="0" smtClean="0">
                <a:solidFill>
                  <a:srgbClr val="4D4D4D"/>
                </a:solidFill>
              </a:rPr>
              <a:t>Feedback facility after each use – please use this to give us more insight</a:t>
            </a:r>
          </a:p>
          <a:p>
            <a:r>
              <a:rPr lang="en-GB" altLang="en-US" sz="1800" dirty="0" smtClean="0">
                <a:solidFill>
                  <a:srgbClr val="4D4D4D"/>
                </a:solidFill>
              </a:rPr>
              <a:t>Discussions underway around 2020/21 renewal price for you</a:t>
            </a:r>
            <a:endParaRPr lang="en-GB" altLang="en-US" sz="1800" dirty="0">
              <a:solidFill>
                <a:srgbClr val="4D4D4D"/>
              </a:solidFill>
            </a:endParaRPr>
          </a:p>
          <a:p>
            <a:pPr marL="0" indent="0">
              <a:buNone/>
            </a:pPr>
            <a:endParaRPr lang="en-GB" sz="1800" dirty="0" smtClean="0">
              <a:solidFill>
                <a:srgbClr val="4D4D4D"/>
              </a:solidFill>
            </a:endParaRPr>
          </a:p>
          <a:p>
            <a:pPr marL="0" indent="0">
              <a:buNone/>
            </a:pPr>
            <a:endParaRPr lang="en-GB" sz="1800" dirty="0" smtClean="0">
              <a:solidFill>
                <a:srgbClr val="4D4D4D"/>
              </a:solidFill>
            </a:endParaRPr>
          </a:p>
          <a:p>
            <a:pPr marL="0" indent="0">
              <a:buNone/>
            </a:pPr>
            <a:endParaRPr lang="en-GB" sz="1050" dirty="0">
              <a:solidFill>
                <a:srgbClr val="4D4D4D"/>
              </a:solidFill>
            </a:endParaRPr>
          </a:p>
          <a:p>
            <a:pPr marL="0" indent="0">
              <a:buNone/>
            </a:pPr>
            <a:r>
              <a:rPr lang="en-GB" sz="1800" dirty="0" smtClean="0">
                <a:solidFill>
                  <a:srgbClr val="4D4D4D"/>
                </a:solidFill>
              </a:rPr>
              <a:t>Helpline</a:t>
            </a:r>
            <a:r>
              <a:rPr lang="en-GB" sz="1800" dirty="0">
                <a:solidFill>
                  <a:srgbClr val="4D4D4D"/>
                </a:solidFill>
              </a:rPr>
              <a:t>: </a:t>
            </a:r>
            <a:r>
              <a:rPr lang="en-GB" sz="1800" b="1" dirty="0">
                <a:solidFill>
                  <a:srgbClr val="4D4D4D"/>
                </a:solidFill>
              </a:rPr>
              <a:t>01438 310060</a:t>
            </a:r>
            <a:r>
              <a:rPr lang="en-GB" sz="1800" dirty="0">
                <a:solidFill>
                  <a:srgbClr val="4D4D4D"/>
                </a:solidFill>
              </a:rPr>
              <a:t> or </a:t>
            </a:r>
            <a:r>
              <a:rPr lang="en-GB" sz="1800" b="1" dirty="0">
                <a:solidFill>
                  <a:srgbClr val="4D4D4D"/>
                </a:solidFill>
                <a:hlinkClick r:id="rId4"/>
              </a:rPr>
              <a:t>OH.HfL@optimahealth.co.uk</a:t>
            </a:r>
            <a:endParaRPr lang="en-GB" altLang="en-US" sz="1800" dirty="0">
              <a:solidFill>
                <a:srgbClr val="4D4D4D"/>
              </a:solidFill>
            </a:endParaRPr>
          </a:p>
        </p:txBody>
      </p:sp>
    </p:spTree>
    <p:extLst>
      <p:ext uri="{BB962C8B-B14F-4D97-AF65-F5344CB8AC3E}">
        <p14:creationId xmlns:p14="http://schemas.microsoft.com/office/powerpoint/2010/main" val="174911044"/>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1876" y="1143000"/>
            <a:ext cx="8713097" cy="3835400"/>
          </a:xfrm>
        </p:spPr>
        <p:txBody>
          <a:bodyPr/>
          <a:lstStyle/>
          <a:p>
            <a:r>
              <a:rPr lang="en-GB" sz="1800" kern="1200" dirty="0" smtClean="0">
                <a:solidFill>
                  <a:srgbClr val="4D4D4D"/>
                </a:solidFill>
              </a:rPr>
              <a:t>Initial update at last terms briefings from HCC  </a:t>
            </a:r>
          </a:p>
          <a:p>
            <a:r>
              <a:rPr lang="en-GB" sz="1800" kern="1200" dirty="0" smtClean="0">
                <a:solidFill>
                  <a:srgbClr val="4D4D4D"/>
                </a:solidFill>
              </a:rPr>
              <a:t>Part of a wider transformation project, to review &amp; develop more effectively job structures/families across LA populations and create more flexibility in employment contracts (T&amp;Cs)</a:t>
            </a:r>
          </a:p>
          <a:p>
            <a:pPr lvl="1"/>
            <a:r>
              <a:rPr lang="en-GB" sz="1800" kern="1200" dirty="0" smtClean="0">
                <a:solidFill>
                  <a:srgbClr val="4D4D4D"/>
                </a:solidFill>
              </a:rPr>
              <a:t>Would include staff employed on NJC Green book terms within LA schools – Community/VC </a:t>
            </a:r>
          </a:p>
          <a:p>
            <a:pPr lvl="1"/>
            <a:r>
              <a:rPr lang="en-GB" sz="1800" kern="1200" dirty="0" smtClean="0">
                <a:solidFill>
                  <a:srgbClr val="4D4D4D"/>
                </a:solidFill>
              </a:rPr>
              <a:t>Teaching populations out-of-scope</a:t>
            </a:r>
          </a:p>
          <a:p>
            <a:pPr lvl="1"/>
            <a:r>
              <a:rPr lang="en-GB" sz="1800" kern="1200" dirty="0" smtClean="0">
                <a:solidFill>
                  <a:srgbClr val="4D4D4D"/>
                </a:solidFill>
              </a:rPr>
              <a:t>Aim to treat schools as a dedicated ‘cohort’ with a Schools governance group</a:t>
            </a:r>
          </a:p>
          <a:p>
            <a:pPr lvl="1"/>
            <a:r>
              <a:rPr lang="en-GB" sz="1800" kern="1200" dirty="0" smtClean="0">
                <a:solidFill>
                  <a:srgbClr val="4D4D4D"/>
                </a:solidFill>
              </a:rPr>
              <a:t>Not proposing changes before Spring 2022</a:t>
            </a:r>
            <a:endParaRPr lang="en-GB" sz="1800" kern="1200" dirty="0">
              <a:solidFill>
                <a:srgbClr val="4D4D4D"/>
              </a:solidFill>
            </a:endParaRPr>
          </a:p>
          <a:p>
            <a:pPr marL="276225" indent="-285750"/>
            <a:r>
              <a:rPr lang="en-GB" sz="1800" kern="1200" dirty="0" smtClean="0">
                <a:solidFill>
                  <a:srgbClr val="4D4D4D"/>
                </a:solidFill>
              </a:rPr>
              <a:t>HTs will receive a written update towards the end of this term from HCC summarising key vision, desired objectives &amp; timescales</a:t>
            </a:r>
          </a:p>
          <a:p>
            <a:pPr marL="276225" indent="-285750"/>
            <a:r>
              <a:rPr lang="en-GB" sz="1800" kern="1200" dirty="0" smtClean="0">
                <a:solidFill>
                  <a:srgbClr val="4D4D4D"/>
                </a:solidFill>
              </a:rPr>
              <a:t>For further </a:t>
            </a:r>
            <a:r>
              <a:rPr lang="en-GB" sz="1800" kern="1200" dirty="0">
                <a:solidFill>
                  <a:srgbClr val="4D4D4D"/>
                </a:solidFill>
              </a:rPr>
              <a:t>information on Future Workforce</a:t>
            </a:r>
            <a:r>
              <a:rPr lang="en-GB" sz="1800" kern="1200" dirty="0" smtClean="0">
                <a:solidFill>
                  <a:srgbClr val="4D4D4D"/>
                </a:solidFill>
              </a:rPr>
              <a:t>, HCC HR </a:t>
            </a:r>
            <a:r>
              <a:rPr lang="en-GB" sz="1800" kern="1200" dirty="0">
                <a:solidFill>
                  <a:srgbClr val="4D4D4D"/>
                </a:solidFill>
              </a:rPr>
              <a:t>Project Team </a:t>
            </a:r>
            <a:r>
              <a:rPr lang="en-GB" sz="1800" kern="1200" dirty="0" smtClean="0">
                <a:solidFill>
                  <a:srgbClr val="4D4D4D"/>
                </a:solidFill>
              </a:rPr>
              <a:t>first point of contact via </a:t>
            </a:r>
            <a:r>
              <a:rPr lang="en-GB" sz="1800" u="sng" kern="1200" dirty="0">
                <a:solidFill>
                  <a:srgbClr val="4D4D4D"/>
                </a:solidFill>
                <a:hlinkClick r:id="rId3"/>
              </a:rPr>
              <a:t>future.workforce@hertfordshire.gov.uk</a:t>
            </a:r>
            <a:r>
              <a:rPr lang="en-GB" sz="1800" kern="1200" dirty="0">
                <a:solidFill>
                  <a:srgbClr val="4D4D4D"/>
                </a:solidFill>
              </a:rPr>
              <a:t> </a:t>
            </a:r>
            <a:endParaRPr lang="en-GB" sz="1800" dirty="0">
              <a:solidFill>
                <a:srgbClr val="4D4D4D"/>
              </a:solidFill>
            </a:endParaRPr>
          </a:p>
        </p:txBody>
      </p:sp>
      <p:sp>
        <p:nvSpPr>
          <p:cNvPr id="3" name="Title 2"/>
          <p:cNvSpPr>
            <a:spLocks noGrp="1"/>
          </p:cNvSpPr>
          <p:nvPr>
            <p:ph type="title"/>
          </p:nvPr>
        </p:nvSpPr>
        <p:spPr>
          <a:xfrm>
            <a:off x="271877" y="0"/>
            <a:ext cx="8713097" cy="1143000"/>
          </a:xfrm>
        </p:spPr>
        <p:txBody>
          <a:bodyPr/>
          <a:lstStyle/>
          <a:p>
            <a:r>
              <a:rPr lang="en-GB" dirty="0" smtClean="0"/>
              <a:t>HCC Future Workforce Project - update</a:t>
            </a:r>
            <a:endParaRPr lang="en-GB" dirty="0"/>
          </a:p>
        </p:txBody>
      </p:sp>
    </p:spTree>
    <p:extLst>
      <p:ext uri="{BB962C8B-B14F-4D97-AF65-F5344CB8AC3E}">
        <p14:creationId xmlns:p14="http://schemas.microsoft.com/office/powerpoint/2010/main" val="4966326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354" y="1115661"/>
            <a:ext cx="5740446" cy="4356225"/>
          </a:xfrm>
        </p:spPr>
        <p:txBody>
          <a:bodyPr>
            <a:normAutofit fontScale="92500" lnSpcReduction="10000"/>
          </a:bodyPr>
          <a:lstStyle/>
          <a:p>
            <a:pPr>
              <a:spcAft>
                <a:spcPts val="600"/>
              </a:spcAft>
            </a:pPr>
            <a:r>
              <a:rPr lang="en-GB" sz="1600" dirty="0">
                <a:solidFill>
                  <a:srgbClr val="4D4D4D"/>
                </a:solidFill>
              </a:rPr>
              <a:t>N</a:t>
            </a:r>
            <a:r>
              <a:rPr lang="en-GB" sz="1600" dirty="0" smtClean="0">
                <a:solidFill>
                  <a:srgbClr val="4D4D4D"/>
                </a:solidFill>
              </a:rPr>
              <a:t>o </a:t>
            </a:r>
            <a:r>
              <a:rPr lang="en-GB" sz="1600" dirty="0">
                <a:solidFill>
                  <a:srgbClr val="4D4D4D"/>
                </a:solidFill>
              </a:rPr>
              <a:t>change to the way EU, EEA &amp;</a:t>
            </a:r>
            <a:r>
              <a:rPr lang="en-GB" sz="1600" dirty="0" smtClean="0">
                <a:solidFill>
                  <a:srgbClr val="4D4D4D"/>
                </a:solidFill>
              </a:rPr>
              <a:t> </a:t>
            </a:r>
            <a:r>
              <a:rPr lang="en-GB" sz="1600" dirty="0">
                <a:solidFill>
                  <a:srgbClr val="4D4D4D"/>
                </a:solidFill>
              </a:rPr>
              <a:t>Swiss citizens prove </a:t>
            </a:r>
            <a:r>
              <a:rPr lang="en-GB" sz="1600" dirty="0" smtClean="0">
                <a:solidFill>
                  <a:srgbClr val="4D4D4D"/>
                </a:solidFill>
              </a:rPr>
              <a:t>their </a:t>
            </a:r>
            <a:r>
              <a:rPr lang="en-GB" sz="1600" dirty="0">
                <a:solidFill>
                  <a:srgbClr val="4D4D4D"/>
                </a:solidFill>
              </a:rPr>
              <a:t>right to work until 1 January </a:t>
            </a:r>
            <a:r>
              <a:rPr lang="en-GB" sz="1600" dirty="0" smtClean="0">
                <a:solidFill>
                  <a:srgbClr val="4D4D4D"/>
                </a:solidFill>
              </a:rPr>
              <a:t>2021:</a:t>
            </a:r>
          </a:p>
          <a:p>
            <a:pPr>
              <a:spcAft>
                <a:spcPts val="600"/>
              </a:spcAft>
            </a:pPr>
            <a:r>
              <a:rPr lang="en-GB" sz="1600" dirty="0" smtClean="0">
                <a:solidFill>
                  <a:srgbClr val="4D4D4D"/>
                </a:solidFill>
              </a:rPr>
              <a:t>They continue </a:t>
            </a:r>
            <a:r>
              <a:rPr lang="en-GB" sz="1600" dirty="0">
                <a:solidFill>
                  <a:srgbClr val="4D4D4D"/>
                </a:solidFill>
              </a:rPr>
              <a:t>to be able to prove </a:t>
            </a:r>
            <a:r>
              <a:rPr lang="en-GB" sz="1600" dirty="0" smtClean="0">
                <a:solidFill>
                  <a:srgbClr val="4D4D4D"/>
                </a:solidFill>
              </a:rPr>
              <a:t>right </a:t>
            </a:r>
            <a:r>
              <a:rPr lang="en-GB" sz="1600" dirty="0">
                <a:solidFill>
                  <a:srgbClr val="4D4D4D"/>
                </a:solidFill>
              </a:rPr>
              <a:t>to work in the UK </a:t>
            </a:r>
            <a:r>
              <a:rPr lang="en-GB" sz="1600" dirty="0" smtClean="0">
                <a:solidFill>
                  <a:srgbClr val="4D4D4D"/>
                </a:solidFill>
              </a:rPr>
              <a:t>as </a:t>
            </a:r>
            <a:r>
              <a:rPr lang="en-GB" sz="1600" dirty="0">
                <a:solidFill>
                  <a:srgbClr val="4D4D4D"/>
                </a:solidFill>
              </a:rPr>
              <a:t>now, </a:t>
            </a:r>
            <a:r>
              <a:rPr lang="en-GB" sz="1600" dirty="0" smtClean="0">
                <a:solidFill>
                  <a:srgbClr val="4D4D4D"/>
                </a:solidFill>
              </a:rPr>
              <a:t>e.g. passport </a:t>
            </a:r>
            <a:r>
              <a:rPr lang="en-GB" sz="1600" dirty="0">
                <a:solidFill>
                  <a:srgbClr val="4D4D4D"/>
                </a:solidFill>
              </a:rPr>
              <a:t>or national identity card;</a:t>
            </a:r>
          </a:p>
          <a:p>
            <a:pPr>
              <a:spcAft>
                <a:spcPts val="600"/>
              </a:spcAft>
            </a:pPr>
            <a:r>
              <a:rPr lang="en-GB" sz="1600" dirty="0" smtClean="0">
                <a:solidFill>
                  <a:srgbClr val="4D4D4D"/>
                </a:solidFill>
              </a:rPr>
              <a:t>Home </a:t>
            </a:r>
            <a:r>
              <a:rPr lang="en-GB" sz="1600" dirty="0">
                <a:solidFill>
                  <a:srgbClr val="4D4D4D"/>
                </a:solidFill>
              </a:rPr>
              <a:t>Office online service </a:t>
            </a:r>
            <a:r>
              <a:rPr lang="en-GB" sz="1600" dirty="0" smtClean="0">
                <a:solidFill>
                  <a:srgbClr val="4D4D4D"/>
                </a:solidFill>
              </a:rPr>
              <a:t>also available if </a:t>
            </a:r>
            <a:r>
              <a:rPr lang="en-GB" sz="1600" dirty="0">
                <a:solidFill>
                  <a:srgbClr val="4D4D4D"/>
                </a:solidFill>
              </a:rPr>
              <a:t>they’ve been granted status under the </a:t>
            </a:r>
            <a:r>
              <a:rPr lang="en-GB" sz="1600" dirty="0" smtClean="0">
                <a:solidFill>
                  <a:srgbClr val="4D4D4D"/>
                </a:solidFill>
              </a:rPr>
              <a:t>(now fully live) EU </a:t>
            </a:r>
            <a:r>
              <a:rPr lang="en-GB" sz="1600" dirty="0">
                <a:solidFill>
                  <a:srgbClr val="4D4D4D"/>
                </a:solidFill>
              </a:rPr>
              <a:t>Settlement Scheme </a:t>
            </a:r>
            <a:r>
              <a:rPr lang="en-GB" sz="1600" dirty="0" smtClean="0">
                <a:solidFill>
                  <a:srgbClr val="4D4D4D"/>
                </a:solidFill>
              </a:rPr>
              <a:t>- employers </a:t>
            </a:r>
            <a:r>
              <a:rPr lang="en-GB" sz="1600" dirty="0">
                <a:solidFill>
                  <a:srgbClr val="4D4D4D"/>
                </a:solidFill>
              </a:rPr>
              <a:t>cannot require them to do so. Employers do not have to check whether their existing employees have status under the EU Settlement Scheme</a:t>
            </a:r>
            <a:r>
              <a:rPr lang="en-GB" sz="1600" dirty="0" smtClean="0">
                <a:solidFill>
                  <a:srgbClr val="4D4D4D"/>
                </a:solidFill>
              </a:rPr>
              <a:t>;</a:t>
            </a:r>
            <a:endParaRPr lang="en-GB" sz="1600" dirty="0">
              <a:solidFill>
                <a:srgbClr val="4D4D4D"/>
              </a:solidFill>
            </a:endParaRPr>
          </a:p>
          <a:p>
            <a:pPr>
              <a:spcAft>
                <a:spcPts val="600"/>
              </a:spcAft>
            </a:pPr>
            <a:r>
              <a:rPr lang="en-GB" sz="1600" dirty="0" smtClean="0">
                <a:solidFill>
                  <a:srgbClr val="4D4D4D"/>
                </a:solidFill>
              </a:rPr>
              <a:t>This currently remains </a:t>
            </a:r>
            <a:r>
              <a:rPr lang="en-GB" sz="1600" dirty="0">
                <a:solidFill>
                  <a:srgbClr val="4D4D4D"/>
                </a:solidFill>
              </a:rPr>
              <a:t>the same if the UK leaves the EU without a deal</a:t>
            </a:r>
            <a:r>
              <a:rPr lang="en-GB" sz="1600" dirty="0" smtClean="0">
                <a:solidFill>
                  <a:srgbClr val="4D4D4D"/>
                </a:solidFill>
              </a:rPr>
              <a:t>.</a:t>
            </a:r>
          </a:p>
          <a:p>
            <a:pPr>
              <a:spcAft>
                <a:spcPts val="600"/>
              </a:spcAft>
            </a:pPr>
            <a:r>
              <a:rPr lang="en-GB" sz="1600" dirty="0" smtClean="0">
                <a:solidFill>
                  <a:srgbClr val="4D4D4D"/>
                </a:solidFill>
              </a:rPr>
              <a:t>No change to reciprocal agreement re teacher qualified status or sanctions if a ‘deal’ exit is concluded.</a:t>
            </a:r>
            <a:endParaRPr lang="en-GB" sz="1600" dirty="0">
              <a:solidFill>
                <a:srgbClr val="4D4D4D"/>
              </a:solidFill>
            </a:endParaRPr>
          </a:p>
          <a:p>
            <a:pPr>
              <a:spcAft>
                <a:spcPts val="600"/>
              </a:spcAft>
            </a:pPr>
            <a:r>
              <a:rPr lang="en-GB" sz="1600" dirty="0" smtClean="0">
                <a:solidFill>
                  <a:srgbClr val="4D4D4D"/>
                </a:solidFill>
              </a:rPr>
              <a:t>Amendments made already to Serco/HCC new starter process</a:t>
            </a:r>
          </a:p>
          <a:p>
            <a:pPr>
              <a:spcAft>
                <a:spcPts val="600"/>
              </a:spcAft>
            </a:pPr>
            <a:r>
              <a:rPr lang="en-GB" sz="1600" dirty="0" smtClean="0">
                <a:solidFill>
                  <a:srgbClr val="4D4D4D"/>
                </a:solidFill>
              </a:rPr>
              <a:t>Info circulated on Schools Bulletin this term – and guidance available via HR Services and HCC Safer Staffing.</a:t>
            </a:r>
            <a:endParaRPr lang="en-GB" sz="1600" dirty="0">
              <a:solidFill>
                <a:srgbClr val="4D4D4D"/>
              </a:solidFill>
            </a:endParaRPr>
          </a:p>
        </p:txBody>
      </p:sp>
      <p:sp>
        <p:nvSpPr>
          <p:cNvPr id="3" name="Title 2"/>
          <p:cNvSpPr>
            <a:spLocks noGrp="1"/>
          </p:cNvSpPr>
          <p:nvPr>
            <p:ph type="title"/>
          </p:nvPr>
        </p:nvSpPr>
        <p:spPr>
          <a:xfrm>
            <a:off x="268469" y="0"/>
            <a:ext cx="8093075" cy="836712"/>
          </a:xfrm>
        </p:spPr>
        <p:txBody>
          <a:bodyPr/>
          <a:lstStyle/>
          <a:p>
            <a:r>
              <a:rPr lang="en-GB" dirty="0" smtClean="0"/>
              <a:t>Brexit reminder</a:t>
            </a:r>
            <a:endParaRPr lang="en-GB" dirty="0"/>
          </a:p>
        </p:txBody>
      </p:sp>
      <p:sp>
        <p:nvSpPr>
          <p:cNvPr id="4" name="TextBox 3"/>
          <p:cNvSpPr txBox="1"/>
          <p:nvPr/>
        </p:nvSpPr>
        <p:spPr>
          <a:xfrm>
            <a:off x="380875" y="5795820"/>
            <a:ext cx="8559320" cy="584775"/>
          </a:xfrm>
          <a:prstGeom prst="rect">
            <a:avLst/>
          </a:prstGeom>
          <a:noFill/>
        </p:spPr>
        <p:txBody>
          <a:bodyPr wrap="square" rtlCol="0">
            <a:spAutoFit/>
          </a:bodyPr>
          <a:lstStyle/>
          <a:p>
            <a:pPr fontAlgn="base">
              <a:spcBef>
                <a:spcPct val="0"/>
              </a:spcBef>
              <a:spcAft>
                <a:spcPct val="0"/>
              </a:spcAft>
            </a:pPr>
            <a:r>
              <a:rPr lang="en-GB" sz="1600" dirty="0">
                <a:solidFill>
                  <a:srgbClr val="808080"/>
                </a:solidFill>
                <a:hlinkClick r:id="rId2"/>
              </a:rPr>
              <a:t>https://www.gov.uk/guidance/employing-eu-eea-and-swiss-citizens-and-their-family-members-after-brexit</a:t>
            </a:r>
            <a:endParaRPr lang="en-GB" sz="1600" dirty="0">
              <a:solidFill>
                <a:srgbClr val="808080"/>
              </a:solidFill>
            </a:endParaRPr>
          </a:p>
        </p:txBody>
      </p:sp>
      <p:pic>
        <p:nvPicPr>
          <p:cNvPr id="5" name="Picture 4"/>
          <p:cNvPicPr>
            <a:picLocks noChangeAspect="1"/>
          </p:cNvPicPr>
          <p:nvPr/>
        </p:nvPicPr>
        <p:blipFill>
          <a:blip r:embed="rId3"/>
          <a:stretch>
            <a:fillRect/>
          </a:stretch>
        </p:blipFill>
        <p:spPr>
          <a:xfrm>
            <a:off x="6061130" y="1772816"/>
            <a:ext cx="2868400" cy="2632654"/>
          </a:xfrm>
          <a:prstGeom prst="rect">
            <a:avLst/>
          </a:prstGeom>
        </p:spPr>
      </p:pic>
    </p:spTree>
    <p:extLst>
      <p:ext uri="{BB962C8B-B14F-4D97-AF65-F5344CB8AC3E}">
        <p14:creationId xmlns:p14="http://schemas.microsoft.com/office/powerpoint/2010/main" val="37536909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30926" y="0"/>
            <a:ext cx="8595360" cy="835706"/>
          </a:xfrm>
        </p:spPr>
        <p:txBody>
          <a:bodyPr/>
          <a:lstStyle/>
          <a:p>
            <a:r>
              <a:rPr lang="en-GB" altLang="en-US" dirty="0" smtClean="0"/>
              <a:t>Pay agenda</a:t>
            </a:r>
            <a:endParaRPr lang="en-GB" altLang="en-US" dirty="0">
              <a:solidFill>
                <a:srgbClr val="96A800"/>
              </a:solidFill>
            </a:endParaRPr>
          </a:p>
        </p:txBody>
      </p:sp>
      <p:sp>
        <p:nvSpPr>
          <p:cNvPr id="39939" name="Rectangle 3"/>
          <p:cNvSpPr>
            <a:spLocks noGrp="1" noChangeArrowheads="1"/>
          </p:cNvSpPr>
          <p:nvPr>
            <p:ph type="body" idx="1"/>
          </p:nvPr>
        </p:nvSpPr>
        <p:spPr>
          <a:xfrm>
            <a:off x="213360" y="835706"/>
            <a:ext cx="8712926" cy="4060734"/>
          </a:xfrm>
        </p:spPr>
        <p:txBody>
          <a:bodyPr/>
          <a:lstStyle/>
          <a:p>
            <a:pPr marL="0" indent="0">
              <a:buFontTx/>
              <a:buNone/>
            </a:pPr>
            <a:r>
              <a:rPr lang="en-GB" sz="1600" b="1" dirty="0" smtClean="0">
                <a:solidFill>
                  <a:srgbClr val="4D4D4D"/>
                </a:solidFill>
              </a:rPr>
              <a:t>Non-teaching </a:t>
            </a:r>
            <a:r>
              <a:rPr lang="en-GB" sz="1600" b="1" dirty="0">
                <a:solidFill>
                  <a:srgbClr val="4D4D4D"/>
                </a:solidFill>
              </a:rPr>
              <a:t>support </a:t>
            </a:r>
            <a:r>
              <a:rPr lang="en-GB" sz="1600" b="1" dirty="0" smtClean="0">
                <a:solidFill>
                  <a:srgbClr val="4D4D4D"/>
                </a:solidFill>
              </a:rPr>
              <a:t>staff</a:t>
            </a:r>
            <a:endParaRPr lang="en-GB" sz="1600" b="1" dirty="0">
              <a:solidFill>
                <a:srgbClr val="4D4D4D"/>
              </a:solidFill>
            </a:endParaRPr>
          </a:p>
          <a:p>
            <a:pPr>
              <a:spcAft>
                <a:spcPts val="0"/>
              </a:spcAft>
            </a:pPr>
            <a:r>
              <a:rPr lang="en-GB" sz="1600" dirty="0">
                <a:solidFill>
                  <a:srgbClr val="4D4D4D"/>
                </a:solidFill>
              </a:rPr>
              <a:t>R</a:t>
            </a:r>
            <a:r>
              <a:rPr lang="en-GB" sz="1600" dirty="0" smtClean="0">
                <a:solidFill>
                  <a:srgbClr val="4D4D4D"/>
                </a:solidFill>
              </a:rPr>
              <a:t>eview </a:t>
            </a:r>
            <a:r>
              <a:rPr lang="en-GB" sz="1600" dirty="0">
                <a:solidFill>
                  <a:srgbClr val="4D4D4D"/>
                </a:solidFill>
              </a:rPr>
              <a:t>of </a:t>
            </a:r>
            <a:r>
              <a:rPr lang="en-GB" sz="1600" dirty="0" smtClean="0">
                <a:solidFill>
                  <a:srgbClr val="4D4D4D"/>
                </a:solidFill>
              </a:rPr>
              <a:t>points &amp; rates </a:t>
            </a:r>
            <a:r>
              <a:rPr lang="en-GB" sz="1600" dirty="0">
                <a:solidFill>
                  <a:srgbClr val="4D4D4D"/>
                </a:solidFill>
              </a:rPr>
              <a:t>were cascaded in </a:t>
            </a:r>
            <a:r>
              <a:rPr lang="en-GB" sz="1600" dirty="0" smtClean="0">
                <a:solidFill>
                  <a:srgbClr val="4D4D4D"/>
                </a:solidFill>
              </a:rPr>
              <a:t>April from NJC national framework review</a:t>
            </a:r>
            <a:endParaRPr lang="en-GB" sz="1600" dirty="0">
              <a:solidFill>
                <a:srgbClr val="4D4D4D"/>
              </a:solidFill>
            </a:endParaRPr>
          </a:p>
          <a:p>
            <a:pPr>
              <a:spcAft>
                <a:spcPts val="0"/>
              </a:spcAft>
            </a:pPr>
            <a:r>
              <a:rPr lang="en-GB" sz="1600" dirty="0" smtClean="0">
                <a:solidFill>
                  <a:srgbClr val="4D4D4D"/>
                </a:solidFill>
              </a:rPr>
              <a:t>Trade Union first proposa</a:t>
            </a:r>
            <a:r>
              <a:rPr lang="en-GB" sz="1600" dirty="0">
                <a:solidFill>
                  <a:srgbClr val="4D4D4D"/>
                </a:solidFill>
              </a:rPr>
              <a:t>l</a:t>
            </a:r>
            <a:r>
              <a:rPr lang="en-GB" sz="1600" dirty="0" smtClean="0">
                <a:solidFill>
                  <a:srgbClr val="4D4D4D"/>
                </a:solidFill>
              </a:rPr>
              <a:t> for 2020/21 put forward – now in collective negotiations; </a:t>
            </a:r>
          </a:p>
          <a:p>
            <a:pPr>
              <a:spcAft>
                <a:spcPts val="0"/>
              </a:spcAft>
            </a:pPr>
            <a:r>
              <a:rPr lang="en-GB" sz="1600" dirty="0" smtClean="0">
                <a:solidFill>
                  <a:srgbClr val="4D4D4D"/>
                </a:solidFill>
              </a:rPr>
              <a:t>We will monitor re anticipate budget projection to include in your budgeting software assumptions</a:t>
            </a:r>
          </a:p>
          <a:p>
            <a:pPr>
              <a:spcAft>
                <a:spcPts val="0"/>
              </a:spcAft>
            </a:pPr>
            <a:r>
              <a:rPr lang="en-GB" sz="1600" dirty="0" smtClean="0">
                <a:solidFill>
                  <a:srgbClr val="4D4D4D"/>
                </a:solidFill>
              </a:rPr>
              <a:t>More info to follow in Spring term</a:t>
            </a:r>
            <a:endParaRPr lang="en-GB" sz="1600" dirty="0">
              <a:solidFill>
                <a:srgbClr val="4D4D4D"/>
              </a:solidFill>
            </a:endParaRPr>
          </a:p>
          <a:p>
            <a:pPr marL="0" indent="0">
              <a:spcAft>
                <a:spcPts val="600"/>
              </a:spcAft>
              <a:buNone/>
            </a:pPr>
            <a:r>
              <a:rPr lang="en-GB" sz="1600" b="1" dirty="0">
                <a:solidFill>
                  <a:srgbClr val="4D4D4D"/>
                </a:solidFill>
              </a:rPr>
              <a:t>Teaching </a:t>
            </a:r>
            <a:r>
              <a:rPr lang="en-GB" sz="1600" b="1" dirty="0" smtClean="0">
                <a:solidFill>
                  <a:srgbClr val="4D4D4D"/>
                </a:solidFill>
              </a:rPr>
              <a:t>staff</a:t>
            </a:r>
            <a:endParaRPr lang="en-GB" sz="1600" b="1" dirty="0">
              <a:solidFill>
                <a:srgbClr val="4D4D4D"/>
              </a:solidFill>
            </a:endParaRPr>
          </a:p>
          <a:p>
            <a:pPr>
              <a:spcAft>
                <a:spcPts val="0"/>
              </a:spcAft>
            </a:pPr>
            <a:r>
              <a:rPr lang="en-GB" sz="1600" dirty="0" smtClean="0">
                <a:solidFill>
                  <a:srgbClr val="4D4D4D"/>
                </a:solidFill>
              </a:rPr>
              <a:t>2019/20 well underway, PRP window open again in December and up until March if needed</a:t>
            </a:r>
          </a:p>
          <a:p>
            <a:pPr>
              <a:spcAft>
                <a:spcPts val="0"/>
              </a:spcAft>
            </a:pPr>
            <a:r>
              <a:rPr lang="en-GB" sz="1600" dirty="0" smtClean="0">
                <a:solidFill>
                  <a:srgbClr val="4D4D4D"/>
                </a:solidFill>
              </a:rPr>
              <a:t>Reminder any/all </a:t>
            </a:r>
            <a:r>
              <a:rPr lang="en-GB" sz="1600" dirty="0">
                <a:solidFill>
                  <a:srgbClr val="4D4D4D"/>
                </a:solidFill>
              </a:rPr>
              <a:t>reviews </a:t>
            </a:r>
            <a:r>
              <a:rPr lang="en-GB" sz="1600" dirty="0" smtClean="0">
                <a:solidFill>
                  <a:srgbClr val="4D4D4D"/>
                </a:solidFill>
              </a:rPr>
              <a:t>effective </a:t>
            </a:r>
            <a:r>
              <a:rPr lang="en-GB" sz="1600" dirty="0">
                <a:solidFill>
                  <a:srgbClr val="4D4D4D"/>
                </a:solidFill>
              </a:rPr>
              <a:t>(backdated) </a:t>
            </a:r>
            <a:r>
              <a:rPr lang="en-GB" sz="1600" dirty="0" smtClean="0">
                <a:solidFill>
                  <a:srgbClr val="4D4D4D"/>
                </a:solidFill>
              </a:rPr>
              <a:t>to 1</a:t>
            </a:r>
            <a:r>
              <a:rPr lang="en-GB" sz="1600" baseline="30000" dirty="0" smtClean="0">
                <a:solidFill>
                  <a:srgbClr val="4D4D4D"/>
                </a:solidFill>
              </a:rPr>
              <a:t>st</a:t>
            </a:r>
            <a:r>
              <a:rPr lang="en-GB" sz="1600" dirty="0" smtClean="0">
                <a:solidFill>
                  <a:srgbClr val="4D4D4D"/>
                </a:solidFill>
              </a:rPr>
              <a:t> Sept </a:t>
            </a:r>
            <a:r>
              <a:rPr lang="en-GB" sz="1600" u="sng" dirty="0" smtClean="0">
                <a:solidFill>
                  <a:srgbClr val="4D4D4D"/>
                </a:solidFill>
              </a:rPr>
              <a:t>and </a:t>
            </a:r>
            <a:r>
              <a:rPr lang="en-GB" sz="1600" u="sng" dirty="0">
                <a:solidFill>
                  <a:srgbClr val="4D4D4D"/>
                </a:solidFill>
              </a:rPr>
              <a:t>should </a:t>
            </a:r>
            <a:r>
              <a:rPr lang="en-GB" sz="1600" u="sng" dirty="0" smtClean="0">
                <a:solidFill>
                  <a:srgbClr val="4D4D4D"/>
                </a:solidFill>
              </a:rPr>
              <a:t>reflect performance</a:t>
            </a:r>
          </a:p>
          <a:p>
            <a:pPr>
              <a:spcAft>
                <a:spcPts val="0"/>
              </a:spcAft>
            </a:pPr>
            <a:r>
              <a:rPr lang="en-GB" sz="1600" dirty="0" smtClean="0">
                <a:solidFill>
                  <a:srgbClr val="4D4D4D"/>
                </a:solidFill>
              </a:rPr>
              <a:t>TPS contributions now increased; Pension Grant process underway from ESFA/HCC Finance</a:t>
            </a:r>
          </a:p>
          <a:p>
            <a:pPr>
              <a:spcAft>
                <a:spcPts val="0"/>
              </a:spcAft>
            </a:pPr>
            <a:r>
              <a:rPr lang="en-GB" sz="1600" dirty="0" smtClean="0">
                <a:solidFill>
                  <a:srgbClr val="4D4D4D"/>
                </a:solidFill>
              </a:rPr>
              <a:t>STRB 2020/21 remit issued by Secretary of State – requesting recommendations acknowledging key factors of affordability &amp; retention </a:t>
            </a:r>
          </a:p>
          <a:p>
            <a:pPr>
              <a:spcAft>
                <a:spcPts val="0"/>
              </a:spcAft>
            </a:pPr>
            <a:r>
              <a:rPr lang="en-GB" sz="1600" dirty="0" smtClean="0">
                <a:solidFill>
                  <a:srgbClr val="4D4D4D"/>
                </a:solidFill>
              </a:rPr>
              <a:t>Expect 2020/21 to maintain current 3 ranges but may ‘load’ main range more given 2022 projection of 30k starting salary &amp; recent pledges</a:t>
            </a:r>
          </a:p>
          <a:p>
            <a:pPr>
              <a:spcAft>
                <a:spcPts val="0"/>
              </a:spcAft>
            </a:pPr>
            <a:r>
              <a:rPr lang="en-GB" sz="1600" dirty="0" smtClean="0">
                <a:solidFill>
                  <a:srgbClr val="4D4D4D"/>
                </a:solidFill>
              </a:rPr>
              <a:t>Resources available on HR portal </a:t>
            </a:r>
            <a:r>
              <a:rPr lang="en-GB" sz="1600" dirty="0">
                <a:solidFill>
                  <a:srgbClr val="4D4D4D"/>
                </a:solidFill>
              </a:rPr>
              <a:t>to guide School leaders &amp;</a:t>
            </a:r>
            <a:r>
              <a:rPr lang="en-GB" sz="1600" dirty="0" smtClean="0">
                <a:solidFill>
                  <a:srgbClr val="4D4D4D"/>
                </a:solidFill>
              </a:rPr>
              <a:t> GBs; reach out if you need us</a:t>
            </a:r>
            <a:endParaRPr lang="en-GB" sz="1600" dirty="0">
              <a:solidFill>
                <a:srgbClr val="4D4D4D"/>
              </a:solidFill>
            </a:endParaRPr>
          </a:p>
        </p:txBody>
      </p:sp>
    </p:spTree>
    <p:extLst>
      <p:ext uri="{BB962C8B-B14F-4D97-AF65-F5344CB8AC3E}">
        <p14:creationId xmlns:p14="http://schemas.microsoft.com/office/powerpoint/2010/main" val="3233492067"/>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08720"/>
          </a:xfrm>
        </p:spPr>
        <p:txBody>
          <a:bodyPr>
            <a:normAutofit/>
          </a:bodyPr>
          <a:lstStyle/>
          <a:p>
            <a:r>
              <a:rPr lang="en-GB" sz="3600" dirty="0" smtClean="0"/>
              <a:t>April 2020 – ‘Day 1’ contracts</a:t>
            </a:r>
            <a:endParaRPr lang="en-GB" sz="3600" dirty="0"/>
          </a:p>
        </p:txBody>
      </p:sp>
      <p:sp>
        <p:nvSpPr>
          <p:cNvPr id="3" name="Content Placeholder 2"/>
          <p:cNvSpPr>
            <a:spLocks noGrp="1"/>
          </p:cNvSpPr>
          <p:nvPr>
            <p:ph idx="1"/>
          </p:nvPr>
        </p:nvSpPr>
        <p:spPr>
          <a:xfrm>
            <a:off x="234617" y="908720"/>
            <a:ext cx="8674766" cy="4273961"/>
          </a:xfrm>
        </p:spPr>
        <p:txBody>
          <a:bodyPr>
            <a:noAutofit/>
          </a:bodyPr>
          <a:lstStyle/>
          <a:p>
            <a:pPr marL="0" indent="0">
              <a:spcAft>
                <a:spcPts val="600"/>
              </a:spcAft>
              <a:buNone/>
            </a:pPr>
            <a:r>
              <a:rPr lang="en-GB" sz="1450" dirty="0">
                <a:solidFill>
                  <a:srgbClr val="4D4D4D"/>
                </a:solidFill>
              </a:rPr>
              <a:t>P</a:t>
            </a:r>
            <a:r>
              <a:rPr lang="en-GB" sz="1450" dirty="0" smtClean="0">
                <a:solidFill>
                  <a:srgbClr val="4D4D4D"/>
                </a:solidFill>
              </a:rPr>
              <a:t>art </a:t>
            </a:r>
            <a:r>
              <a:rPr lang="en-GB" sz="1450" dirty="0">
                <a:solidFill>
                  <a:srgbClr val="4D4D4D"/>
                </a:solidFill>
              </a:rPr>
              <a:t>of the Good Work </a:t>
            </a:r>
            <a:r>
              <a:rPr lang="en-GB" sz="1450" dirty="0" smtClean="0">
                <a:solidFill>
                  <a:srgbClr val="4D4D4D"/>
                </a:solidFill>
              </a:rPr>
              <a:t>Plan in response </a:t>
            </a:r>
            <a:r>
              <a:rPr lang="en-GB" sz="1450" dirty="0">
                <a:solidFill>
                  <a:srgbClr val="4D4D4D"/>
                </a:solidFill>
              </a:rPr>
              <a:t>to the </a:t>
            </a:r>
            <a:r>
              <a:rPr lang="en-GB" sz="1450" dirty="0" smtClean="0">
                <a:solidFill>
                  <a:srgbClr val="4D4D4D"/>
                </a:solidFill>
              </a:rPr>
              <a:t>2017 Taylor </a:t>
            </a:r>
            <a:r>
              <a:rPr lang="en-GB" sz="1450" dirty="0">
                <a:solidFill>
                  <a:srgbClr val="4D4D4D"/>
                </a:solidFill>
              </a:rPr>
              <a:t>Review of Modern Working </a:t>
            </a:r>
            <a:r>
              <a:rPr lang="en-GB" sz="1450" dirty="0" smtClean="0">
                <a:solidFill>
                  <a:srgbClr val="4D4D4D"/>
                </a:solidFill>
              </a:rPr>
              <a:t>Practices.</a:t>
            </a:r>
          </a:p>
          <a:p>
            <a:pPr marL="0" indent="0">
              <a:spcAft>
                <a:spcPts val="600"/>
              </a:spcAft>
              <a:buNone/>
            </a:pPr>
            <a:r>
              <a:rPr lang="en-GB" sz="1450" dirty="0" smtClean="0">
                <a:solidFill>
                  <a:srgbClr val="4D4D4D"/>
                </a:solidFill>
              </a:rPr>
              <a:t>Changes </a:t>
            </a:r>
            <a:r>
              <a:rPr lang="en-GB" sz="1450" dirty="0">
                <a:solidFill>
                  <a:srgbClr val="4D4D4D"/>
                </a:solidFill>
              </a:rPr>
              <a:t>to the law relating to employment contracts will require </a:t>
            </a:r>
            <a:r>
              <a:rPr lang="en-GB" sz="1450" dirty="0" smtClean="0">
                <a:solidFill>
                  <a:srgbClr val="4D4D4D"/>
                </a:solidFill>
              </a:rPr>
              <a:t>employers </a:t>
            </a:r>
            <a:r>
              <a:rPr lang="en-GB" sz="1450" dirty="0">
                <a:solidFill>
                  <a:srgbClr val="4D4D4D"/>
                </a:solidFill>
              </a:rPr>
              <a:t>to provide greater detail in contracts </a:t>
            </a:r>
            <a:r>
              <a:rPr lang="en-GB" sz="1450" dirty="0" smtClean="0">
                <a:solidFill>
                  <a:srgbClr val="4D4D4D"/>
                </a:solidFill>
              </a:rPr>
              <a:t>- and </a:t>
            </a:r>
            <a:r>
              <a:rPr lang="en-GB" sz="1450" dirty="0">
                <a:solidFill>
                  <a:srgbClr val="4D4D4D"/>
                </a:solidFill>
              </a:rPr>
              <a:t>to issue them earlier in the process.</a:t>
            </a:r>
          </a:p>
          <a:p>
            <a:pPr>
              <a:spcAft>
                <a:spcPts val="600"/>
              </a:spcAft>
            </a:pPr>
            <a:r>
              <a:rPr lang="en-GB" sz="1450" dirty="0">
                <a:solidFill>
                  <a:srgbClr val="4D4D4D"/>
                </a:solidFill>
              </a:rPr>
              <a:t>Currently, </a:t>
            </a:r>
            <a:r>
              <a:rPr lang="en-GB" sz="1450" dirty="0" smtClean="0">
                <a:solidFill>
                  <a:srgbClr val="4D4D4D"/>
                </a:solidFill>
              </a:rPr>
              <a:t>employers have </a:t>
            </a:r>
            <a:r>
              <a:rPr lang="en-GB" sz="1450" dirty="0">
                <a:solidFill>
                  <a:srgbClr val="4D4D4D"/>
                </a:solidFill>
              </a:rPr>
              <a:t>to include a section 1 statement covering employment details within two months of an employee’s start date. </a:t>
            </a:r>
            <a:endParaRPr lang="en-GB" sz="1450" dirty="0" smtClean="0">
              <a:solidFill>
                <a:srgbClr val="4D4D4D"/>
              </a:solidFill>
            </a:endParaRPr>
          </a:p>
          <a:p>
            <a:pPr>
              <a:spcAft>
                <a:spcPts val="600"/>
              </a:spcAft>
            </a:pPr>
            <a:r>
              <a:rPr lang="en-GB" sz="1450" dirty="0" smtClean="0">
                <a:solidFill>
                  <a:srgbClr val="4D4D4D"/>
                </a:solidFill>
              </a:rPr>
              <a:t>From </a:t>
            </a:r>
            <a:r>
              <a:rPr lang="en-GB" sz="1450" dirty="0">
                <a:solidFill>
                  <a:srgbClr val="4D4D4D"/>
                </a:solidFill>
              </a:rPr>
              <a:t>April, </a:t>
            </a:r>
            <a:r>
              <a:rPr lang="en-GB" sz="1450" dirty="0" smtClean="0">
                <a:solidFill>
                  <a:srgbClr val="4D4D4D"/>
                </a:solidFill>
              </a:rPr>
              <a:t>expectations that, from </a:t>
            </a:r>
            <a:r>
              <a:rPr lang="en-GB" sz="1450" dirty="0">
                <a:solidFill>
                  <a:srgbClr val="4D4D4D"/>
                </a:solidFill>
              </a:rPr>
              <a:t>day one of employment, </a:t>
            </a:r>
            <a:r>
              <a:rPr lang="en-GB" sz="1450" dirty="0" smtClean="0">
                <a:solidFill>
                  <a:srgbClr val="4D4D4D"/>
                </a:solidFill>
              </a:rPr>
              <a:t>individuals will have written:</a:t>
            </a:r>
          </a:p>
          <a:p>
            <a:pPr lvl="1">
              <a:spcAft>
                <a:spcPts val="600"/>
              </a:spcAft>
            </a:pPr>
            <a:r>
              <a:rPr lang="en-GB" sz="1450" dirty="0">
                <a:solidFill>
                  <a:srgbClr val="4D4D4D"/>
                </a:solidFill>
              </a:rPr>
              <a:t>Details of pay terms and any benefits</a:t>
            </a:r>
          </a:p>
          <a:p>
            <a:pPr lvl="1">
              <a:spcAft>
                <a:spcPts val="600"/>
              </a:spcAft>
            </a:pPr>
            <a:r>
              <a:rPr lang="en-GB" sz="1450" dirty="0">
                <a:solidFill>
                  <a:srgbClr val="4D4D4D"/>
                </a:solidFill>
              </a:rPr>
              <a:t>Details of training requirements</a:t>
            </a:r>
          </a:p>
          <a:p>
            <a:pPr lvl="1">
              <a:spcAft>
                <a:spcPts val="600"/>
              </a:spcAft>
            </a:pPr>
            <a:r>
              <a:rPr lang="en-GB" sz="1450" dirty="0">
                <a:solidFill>
                  <a:srgbClr val="4D4D4D"/>
                </a:solidFill>
              </a:rPr>
              <a:t>Details of paid leave and statutory leave</a:t>
            </a:r>
          </a:p>
          <a:p>
            <a:pPr lvl="1">
              <a:spcAft>
                <a:spcPts val="600"/>
              </a:spcAft>
            </a:pPr>
            <a:r>
              <a:rPr lang="en-GB" sz="1450" dirty="0">
                <a:solidFill>
                  <a:srgbClr val="4D4D4D"/>
                </a:solidFill>
              </a:rPr>
              <a:t>Sickness Absence </a:t>
            </a:r>
            <a:r>
              <a:rPr lang="en-GB" sz="1450" dirty="0" smtClean="0">
                <a:solidFill>
                  <a:srgbClr val="4D4D4D"/>
                </a:solidFill>
              </a:rPr>
              <a:t>Terms</a:t>
            </a:r>
          </a:p>
          <a:p>
            <a:pPr lvl="1">
              <a:spcAft>
                <a:spcPts val="600"/>
              </a:spcAft>
            </a:pPr>
            <a:r>
              <a:rPr lang="en-GB" sz="1450" dirty="0" smtClean="0">
                <a:solidFill>
                  <a:srgbClr val="4D4D4D"/>
                </a:solidFill>
              </a:rPr>
              <a:t>Irrespective of </a:t>
            </a:r>
            <a:r>
              <a:rPr lang="en-GB" sz="1450" dirty="0">
                <a:solidFill>
                  <a:srgbClr val="4D4D4D"/>
                </a:solidFill>
              </a:rPr>
              <a:t>the length of the contract and to all </a:t>
            </a:r>
            <a:r>
              <a:rPr lang="en-GB" sz="1450" dirty="0" smtClean="0">
                <a:solidFill>
                  <a:srgbClr val="4D4D4D"/>
                </a:solidFill>
              </a:rPr>
              <a:t>workers (</a:t>
            </a:r>
            <a:r>
              <a:rPr lang="en-GB" sz="1450" dirty="0" err="1" smtClean="0">
                <a:solidFill>
                  <a:srgbClr val="4D4D4D"/>
                </a:solidFill>
              </a:rPr>
              <a:t>eg</a:t>
            </a:r>
            <a:r>
              <a:rPr lang="en-GB" sz="1450" dirty="0" smtClean="0">
                <a:solidFill>
                  <a:srgbClr val="4D4D4D"/>
                </a:solidFill>
              </a:rPr>
              <a:t> FTC, zero hours)</a:t>
            </a:r>
          </a:p>
          <a:p>
            <a:pPr marL="0" indent="0">
              <a:spcAft>
                <a:spcPts val="600"/>
              </a:spcAft>
              <a:buNone/>
            </a:pPr>
            <a:r>
              <a:rPr lang="en-GB" sz="1450" dirty="0" smtClean="0">
                <a:solidFill>
                  <a:srgbClr val="4D4D4D"/>
                </a:solidFill>
              </a:rPr>
              <a:t>HCC, Serco &amp; HFL working ahead of April to ensure processes all comply within Part 1 &amp; 2 documentation.</a:t>
            </a:r>
          </a:p>
          <a:p>
            <a:pPr>
              <a:spcAft>
                <a:spcPts val="600"/>
              </a:spcAft>
            </a:pPr>
            <a:r>
              <a:rPr lang="en-GB" sz="1450" dirty="0" smtClean="0">
                <a:solidFill>
                  <a:srgbClr val="4D4D4D"/>
                </a:solidFill>
              </a:rPr>
              <a:t>For non-Serco schools, please ensure you are not caught out either if you manage in-house or via a 3PL</a:t>
            </a:r>
            <a:endParaRPr lang="en-GB" sz="1450" dirty="0">
              <a:solidFill>
                <a:srgbClr val="4D4D4D"/>
              </a:solidFill>
            </a:endParaRPr>
          </a:p>
          <a:p>
            <a:pPr>
              <a:spcAft>
                <a:spcPts val="600"/>
              </a:spcAft>
            </a:pPr>
            <a:endParaRPr lang="en-GB" sz="1400" dirty="0">
              <a:solidFill>
                <a:srgbClr val="4D4D4D"/>
              </a:solidFill>
            </a:endParaRPr>
          </a:p>
        </p:txBody>
      </p:sp>
    </p:spTree>
    <p:extLst>
      <p:ext uri="{BB962C8B-B14F-4D97-AF65-F5344CB8AC3E}">
        <p14:creationId xmlns:p14="http://schemas.microsoft.com/office/powerpoint/2010/main" val="188837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22366" y="0"/>
            <a:ext cx="8595360" cy="744583"/>
          </a:xfrm>
        </p:spPr>
        <p:txBody>
          <a:bodyPr/>
          <a:lstStyle/>
          <a:p>
            <a:r>
              <a:rPr lang="en-GB" altLang="en-US" dirty="0" smtClean="0"/>
              <a:t>Reminder of Spring courses</a:t>
            </a:r>
            <a:endParaRPr lang="en-GB" altLang="en-US" dirty="0">
              <a:solidFill>
                <a:srgbClr val="96A800"/>
              </a:solidFill>
            </a:endParaRPr>
          </a:p>
        </p:txBody>
      </p:sp>
      <p:sp>
        <p:nvSpPr>
          <p:cNvPr id="2" name="Rectangle 1"/>
          <p:cNvSpPr/>
          <p:nvPr/>
        </p:nvSpPr>
        <p:spPr>
          <a:xfrm>
            <a:off x="768532" y="861832"/>
            <a:ext cx="7903028" cy="5139869"/>
          </a:xfrm>
          <a:prstGeom prst="rect">
            <a:avLst/>
          </a:prstGeom>
        </p:spPr>
        <p:txBody>
          <a:bodyPr wrap="square">
            <a:spAutoFit/>
          </a:bodyPr>
          <a:lstStyle/>
          <a:p>
            <a:pPr fontAlgn="base">
              <a:spcBef>
                <a:spcPts val="600"/>
              </a:spcBef>
              <a:spcAft>
                <a:spcPts val="600"/>
              </a:spcAft>
            </a:pPr>
            <a:r>
              <a:rPr lang="en-GB" sz="1600" dirty="0">
                <a:solidFill>
                  <a:srgbClr val="4D4D4D"/>
                </a:solidFill>
              </a:rPr>
              <a:t>School Business termly briefing 				21</a:t>
            </a:r>
            <a:r>
              <a:rPr lang="en-GB" sz="1600" baseline="30000" dirty="0">
                <a:solidFill>
                  <a:srgbClr val="4D4D4D"/>
                </a:solidFill>
              </a:rPr>
              <a:t>st</a:t>
            </a:r>
            <a:r>
              <a:rPr lang="en-GB" sz="1600" dirty="0">
                <a:solidFill>
                  <a:srgbClr val="4D4D4D"/>
                </a:solidFill>
              </a:rPr>
              <a:t> January</a:t>
            </a:r>
          </a:p>
          <a:p>
            <a:pPr fontAlgn="base">
              <a:spcBef>
                <a:spcPts val="600"/>
              </a:spcBef>
              <a:spcAft>
                <a:spcPts val="600"/>
              </a:spcAft>
            </a:pPr>
            <a:r>
              <a:rPr lang="en-GB" sz="1600" dirty="0">
                <a:solidFill>
                  <a:srgbClr val="4D4D4D"/>
                </a:solidFill>
              </a:rPr>
              <a:t>Essential introduction to HR for school leaders			22</a:t>
            </a:r>
            <a:r>
              <a:rPr lang="en-GB" sz="1600" baseline="30000" dirty="0">
                <a:solidFill>
                  <a:srgbClr val="4D4D4D"/>
                </a:solidFill>
              </a:rPr>
              <a:t>nd</a:t>
            </a:r>
            <a:r>
              <a:rPr lang="en-GB" sz="1600" dirty="0">
                <a:solidFill>
                  <a:srgbClr val="4D4D4D"/>
                </a:solidFill>
              </a:rPr>
              <a:t> </a:t>
            </a:r>
            <a:r>
              <a:rPr lang="en-GB" sz="1600" dirty="0" smtClean="0">
                <a:solidFill>
                  <a:srgbClr val="4D4D4D"/>
                </a:solidFill>
              </a:rPr>
              <a:t>January</a:t>
            </a:r>
          </a:p>
          <a:p>
            <a:pPr fontAlgn="base">
              <a:spcBef>
                <a:spcPts val="600"/>
              </a:spcBef>
              <a:spcAft>
                <a:spcPts val="600"/>
              </a:spcAft>
            </a:pPr>
            <a:r>
              <a:rPr lang="en-GB" sz="1600" dirty="0" smtClean="0">
                <a:solidFill>
                  <a:srgbClr val="4D4D4D"/>
                </a:solidFill>
              </a:rPr>
              <a:t>Building a firm foundation in using Microsoft Excel 			27</a:t>
            </a:r>
            <a:r>
              <a:rPr lang="en-GB" sz="1600" baseline="30000" dirty="0" smtClean="0">
                <a:solidFill>
                  <a:srgbClr val="4D4D4D"/>
                </a:solidFill>
              </a:rPr>
              <a:t>th</a:t>
            </a:r>
            <a:r>
              <a:rPr lang="en-GB" sz="1600" dirty="0" smtClean="0">
                <a:solidFill>
                  <a:srgbClr val="4D4D4D"/>
                </a:solidFill>
              </a:rPr>
              <a:t> January</a:t>
            </a:r>
            <a:endParaRPr lang="en-GB" sz="1600" dirty="0">
              <a:solidFill>
                <a:srgbClr val="4D4D4D"/>
              </a:solidFill>
            </a:endParaRPr>
          </a:p>
          <a:p>
            <a:pPr fontAlgn="base">
              <a:spcBef>
                <a:spcPts val="600"/>
              </a:spcBef>
              <a:spcAft>
                <a:spcPts val="600"/>
              </a:spcAft>
            </a:pPr>
            <a:r>
              <a:rPr lang="en-GB" sz="1600" dirty="0" smtClean="0">
                <a:solidFill>
                  <a:srgbClr val="4D4D4D"/>
                </a:solidFill>
              </a:rPr>
              <a:t>Strategic </a:t>
            </a:r>
            <a:r>
              <a:rPr lang="en-GB" sz="1600" dirty="0">
                <a:solidFill>
                  <a:srgbClr val="4D4D4D"/>
                </a:solidFill>
              </a:rPr>
              <a:t>absence management	</a:t>
            </a:r>
            <a:r>
              <a:rPr lang="en-GB" sz="1600" dirty="0" smtClean="0">
                <a:solidFill>
                  <a:srgbClr val="4D4D4D"/>
                </a:solidFill>
              </a:rPr>
              <a:t>			30</a:t>
            </a:r>
            <a:r>
              <a:rPr lang="en-GB" sz="1600" baseline="30000" dirty="0" smtClean="0">
                <a:solidFill>
                  <a:srgbClr val="4D4D4D"/>
                </a:solidFill>
              </a:rPr>
              <a:t>th</a:t>
            </a:r>
            <a:r>
              <a:rPr lang="en-GB" sz="1600" dirty="0" smtClean="0">
                <a:solidFill>
                  <a:srgbClr val="4D4D4D"/>
                </a:solidFill>
              </a:rPr>
              <a:t> January</a:t>
            </a:r>
            <a:endParaRPr lang="en-GB" sz="1600" dirty="0">
              <a:solidFill>
                <a:srgbClr val="4D4D4D"/>
              </a:solidFill>
            </a:endParaRPr>
          </a:p>
          <a:p>
            <a:pPr fontAlgn="base">
              <a:spcBef>
                <a:spcPts val="600"/>
              </a:spcBef>
              <a:spcAft>
                <a:spcPts val="600"/>
              </a:spcAft>
            </a:pPr>
            <a:r>
              <a:rPr lang="en-GB" sz="1600" dirty="0">
                <a:solidFill>
                  <a:srgbClr val="4D4D4D"/>
                </a:solidFill>
              </a:rPr>
              <a:t>Communicating effectively across teams!			5</a:t>
            </a:r>
            <a:r>
              <a:rPr lang="en-GB" sz="1600" baseline="30000" dirty="0">
                <a:solidFill>
                  <a:srgbClr val="4D4D4D"/>
                </a:solidFill>
              </a:rPr>
              <a:t>th</a:t>
            </a:r>
            <a:r>
              <a:rPr lang="en-GB" sz="1600" dirty="0">
                <a:solidFill>
                  <a:srgbClr val="4D4D4D"/>
                </a:solidFill>
              </a:rPr>
              <a:t> February</a:t>
            </a:r>
          </a:p>
          <a:p>
            <a:pPr fontAlgn="base">
              <a:spcBef>
                <a:spcPts val="600"/>
              </a:spcBef>
              <a:spcAft>
                <a:spcPts val="600"/>
              </a:spcAft>
            </a:pPr>
            <a:r>
              <a:rPr lang="en-GB" sz="1600" dirty="0">
                <a:solidFill>
                  <a:srgbClr val="4D4D4D"/>
                </a:solidFill>
              </a:rPr>
              <a:t>Health and </a:t>
            </a:r>
            <a:r>
              <a:rPr lang="en-GB" sz="1600" dirty="0" smtClean="0">
                <a:solidFill>
                  <a:srgbClr val="4D4D4D"/>
                </a:solidFill>
              </a:rPr>
              <a:t>Safety </a:t>
            </a:r>
            <a:r>
              <a:rPr lang="en-GB" sz="1600" dirty="0">
                <a:solidFill>
                  <a:srgbClr val="4D4D4D"/>
                </a:solidFill>
              </a:rPr>
              <a:t>for </a:t>
            </a:r>
            <a:r>
              <a:rPr lang="en-GB" sz="1600" dirty="0" smtClean="0">
                <a:solidFill>
                  <a:srgbClr val="4D4D4D"/>
                </a:solidFill>
              </a:rPr>
              <a:t>School business/office </a:t>
            </a:r>
            <a:r>
              <a:rPr lang="en-GB" sz="1600" dirty="0">
                <a:solidFill>
                  <a:srgbClr val="4D4D4D"/>
                </a:solidFill>
              </a:rPr>
              <a:t>managers	</a:t>
            </a:r>
            <a:r>
              <a:rPr lang="en-GB" sz="1600" dirty="0" smtClean="0">
                <a:solidFill>
                  <a:srgbClr val="4D4D4D"/>
                </a:solidFill>
              </a:rPr>
              <a:t>	5</a:t>
            </a:r>
            <a:r>
              <a:rPr lang="en-GB" sz="1600" baseline="30000" dirty="0" smtClean="0">
                <a:solidFill>
                  <a:srgbClr val="4D4D4D"/>
                </a:solidFill>
              </a:rPr>
              <a:t>th</a:t>
            </a:r>
            <a:r>
              <a:rPr lang="en-GB" sz="1600" dirty="0" smtClean="0">
                <a:solidFill>
                  <a:srgbClr val="4D4D4D"/>
                </a:solidFill>
              </a:rPr>
              <a:t> </a:t>
            </a:r>
            <a:r>
              <a:rPr lang="en-GB" sz="1600" dirty="0">
                <a:solidFill>
                  <a:srgbClr val="4D4D4D"/>
                </a:solidFill>
              </a:rPr>
              <a:t>February</a:t>
            </a:r>
          </a:p>
          <a:p>
            <a:pPr fontAlgn="base">
              <a:spcBef>
                <a:spcPts val="600"/>
              </a:spcBef>
              <a:spcAft>
                <a:spcPts val="600"/>
              </a:spcAft>
            </a:pPr>
            <a:r>
              <a:rPr lang="en-GB" sz="1600" dirty="0">
                <a:solidFill>
                  <a:srgbClr val="4D4D4D"/>
                </a:solidFill>
              </a:rPr>
              <a:t>Understanding the role of the Data Protection Officer (DPO)	</a:t>
            </a:r>
            <a:r>
              <a:rPr lang="en-GB" sz="1600" dirty="0" smtClean="0">
                <a:solidFill>
                  <a:srgbClr val="4D4D4D"/>
                </a:solidFill>
              </a:rPr>
              <a:t>	6</a:t>
            </a:r>
            <a:r>
              <a:rPr lang="en-GB" sz="1600" baseline="30000" dirty="0" smtClean="0">
                <a:solidFill>
                  <a:srgbClr val="4D4D4D"/>
                </a:solidFill>
              </a:rPr>
              <a:t>th</a:t>
            </a:r>
            <a:r>
              <a:rPr lang="en-GB" sz="1600" dirty="0" smtClean="0">
                <a:solidFill>
                  <a:srgbClr val="4D4D4D"/>
                </a:solidFill>
              </a:rPr>
              <a:t> </a:t>
            </a:r>
            <a:r>
              <a:rPr lang="en-GB" sz="1600" dirty="0">
                <a:solidFill>
                  <a:srgbClr val="4D4D4D"/>
                </a:solidFill>
              </a:rPr>
              <a:t>February</a:t>
            </a:r>
          </a:p>
          <a:p>
            <a:pPr fontAlgn="base">
              <a:spcBef>
                <a:spcPts val="600"/>
              </a:spcBef>
              <a:spcAft>
                <a:spcPts val="600"/>
              </a:spcAft>
            </a:pPr>
            <a:r>
              <a:rPr lang="en-GB" sz="1600" dirty="0">
                <a:solidFill>
                  <a:srgbClr val="4D4D4D"/>
                </a:solidFill>
              </a:rPr>
              <a:t>Single Central Record training				</a:t>
            </a:r>
            <a:r>
              <a:rPr lang="en-GB" sz="1600" dirty="0" smtClean="0">
                <a:solidFill>
                  <a:srgbClr val="4D4D4D"/>
                </a:solidFill>
              </a:rPr>
              <a:t>	12</a:t>
            </a:r>
            <a:r>
              <a:rPr lang="en-GB" sz="1600" baseline="30000" dirty="0" smtClean="0">
                <a:solidFill>
                  <a:srgbClr val="4D4D4D"/>
                </a:solidFill>
              </a:rPr>
              <a:t>th</a:t>
            </a:r>
            <a:r>
              <a:rPr lang="en-GB" sz="1600" dirty="0" smtClean="0">
                <a:solidFill>
                  <a:srgbClr val="4D4D4D"/>
                </a:solidFill>
              </a:rPr>
              <a:t> </a:t>
            </a:r>
            <a:r>
              <a:rPr lang="en-GB" sz="1600" dirty="0">
                <a:solidFill>
                  <a:srgbClr val="4D4D4D"/>
                </a:solidFill>
              </a:rPr>
              <a:t>February</a:t>
            </a:r>
          </a:p>
          <a:p>
            <a:pPr fontAlgn="base">
              <a:spcBef>
                <a:spcPts val="600"/>
              </a:spcBef>
              <a:spcAft>
                <a:spcPts val="600"/>
              </a:spcAft>
            </a:pPr>
            <a:r>
              <a:rPr lang="en-GB" sz="1600" dirty="0" smtClean="0">
                <a:solidFill>
                  <a:srgbClr val="4D4D4D"/>
                </a:solidFill>
              </a:rPr>
              <a:t>Staff </a:t>
            </a:r>
            <a:r>
              <a:rPr lang="en-GB" sz="1600" dirty="0">
                <a:solidFill>
                  <a:srgbClr val="4D4D4D"/>
                </a:solidFill>
              </a:rPr>
              <a:t>conduct </a:t>
            </a:r>
            <a:r>
              <a:rPr lang="en-GB" sz="1600" dirty="0" smtClean="0">
                <a:solidFill>
                  <a:srgbClr val="4D4D4D"/>
                </a:solidFill>
              </a:rPr>
              <a:t>&amp; discipline </a:t>
            </a:r>
            <a:r>
              <a:rPr lang="en-GB" sz="1600" dirty="0">
                <a:solidFill>
                  <a:srgbClr val="4D4D4D"/>
                </a:solidFill>
              </a:rPr>
              <a:t>training for managers	</a:t>
            </a:r>
            <a:r>
              <a:rPr lang="en-GB" sz="1600" dirty="0" smtClean="0">
                <a:solidFill>
                  <a:srgbClr val="4D4D4D"/>
                </a:solidFill>
              </a:rPr>
              <a:t>		5</a:t>
            </a:r>
            <a:r>
              <a:rPr lang="en-GB" sz="1600" baseline="30000" dirty="0" smtClean="0">
                <a:solidFill>
                  <a:srgbClr val="4D4D4D"/>
                </a:solidFill>
              </a:rPr>
              <a:t>th</a:t>
            </a:r>
            <a:r>
              <a:rPr lang="en-GB" sz="1600" dirty="0" smtClean="0">
                <a:solidFill>
                  <a:srgbClr val="4D4D4D"/>
                </a:solidFill>
              </a:rPr>
              <a:t> March</a:t>
            </a:r>
          </a:p>
          <a:p>
            <a:pPr fontAlgn="base">
              <a:spcBef>
                <a:spcPts val="600"/>
              </a:spcBef>
              <a:spcAft>
                <a:spcPts val="600"/>
              </a:spcAft>
            </a:pPr>
            <a:r>
              <a:rPr lang="en-GB" sz="1600" dirty="0" smtClean="0">
                <a:solidFill>
                  <a:srgbClr val="4D4D4D"/>
                </a:solidFill>
              </a:rPr>
              <a:t>Developing your skills in Microsoft Word				10</a:t>
            </a:r>
            <a:r>
              <a:rPr lang="en-GB" sz="1600" baseline="30000" dirty="0" smtClean="0">
                <a:solidFill>
                  <a:srgbClr val="4D4D4D"/>
                </a:solidFill>
              </a:rPr>
              <a:t>th</a:t>
            </a:r>
            <a:r>
              <a:rPr lang="en-GB" sz="1600" dirty="0" smtClean="0">
                <a:solidFill>
                  <a:srgbClr val="4D4D4D"/>
                </a:solidFill>
              </a:rPr>
              <a:t> March</a:t>
            </a:r>
          </a:p>
          <a:p>
            <a:pPr fontAlgn="base">
              <a:spcBef>
                <a:spcPts val="600"/>
              </a:spcBef>
              <a:spcAft>
                <a:spcPts val="600"/>
              </a:spcAft>
            </a:pPr>
            <a:r>
              <a:rPr lang="en-GB" sz="1600" dirty="0">
                <a:solidFill>
                  <a:srgbClr val="4D4D4D"/>
                </a:solidFill>
              </a:rPr>
              <a:t>Appraisal &amp;</a:t>
            </a:r>
            <a:r>
              <a:rPr lang="en-GB" sz="1600" dirty="0" smtClean="0">
                <a:solidFill>
                  <a:srgbClr val="4D4D4D"/>
                </a:solidFill>
              </a:rPr>
              <a:t> </a:t>
            </a:r>
            <a:r>
              <a:rPr lang="en-GB" sz="1600" dirty="0">
                <a:solidFill>
                  <a:srgbClr val="4D4D4D"/>
                </a:solidFill>
              </a:rPr>
              <a:t>capability workshop				18</a:t>
            </a:r>
            <a:r>
              <a:rPr lang="en-GB" sz="1600" baseline="30000" dirty="0">
                <a:solidFill>
                  <a:srgbClr val="4D4D4D"/>
                </a:solidFill>
              </a:rPr>
              <a:t>th</a:t>
            </a:r>
            <a:r>
              <a:rPr lang="en-GB" sz="1600" dirty="0">
                <a:solidFill>
                  <a:srgbClr val="4D4D4D"/>
                </a:solidFill>
              </a:rPr>
              <a:t> </a:t>
            </a:r>
            <a:r>
              <a:rPr lang="en-GB" sz="1600" dirty="0" smtClean="0">
                <a:solidFill>
                  <a:srgbClr val="4D4D4D"/>
                </a:solidFill>
              </a:rPr>
              <a:t>March</a:t>
            </a:r>
          </a:p>
          <a:p>
            <a:pPr fontAlgn="base">
              <a:spcBef>
                <a:spcPts val="600"/>
              </a:spcBef>
              <a:spcAft>
                <a:spcPts val="600"/>
              </a:spcAft>
            </a:pPr>
            <a:r>
              <a:rPr lang="en-GB" sz="1600" dirty="0" smtClean="0">
                <a:solidFill>
                  <a:srgbClr val="4D4D4D"/>
                </a:solidFill>
              </a:rPr>
              <a:t>Developing your skills in Microsoft Excel				27</a:t>
            </a:r>
            <a:r>
              <a:rPr lang="en-GB" sz="1600" baseline="30000" dirty="0" smtClean="0">
                <a:solidFill>
                  <a:srgbClr val="4D4D4D"/>
                </a:solidFill>
              </a:rPr>
              <a:t>th</a:t>
            </a:r>
            <a:r>
              <a:rPr lang="en-GB" sz="1600" dirty="0" smtClean="0">
                <a:solidFill>
                  <a:srgbClr val="4D4D4D"/>
                </a:solidFill>
              </a:rPr>
              <a:t> March</a:t>
            </a:r>
            <a:r>
              <a:rPr lang="en-GB" sz="1600" dirty="0" smtClean="0">
                <a:solidFill>
                  <a:srgbClr val="000000"/>
                </a:solidFill>
              </a:rPr>
              <a:t>		</a:t>
            </a:r>
            <a:endParaRPr lang="en-GB" sz="1600" dirty="0">
              <a:solidFill>
                <a:srgbClr val="000000"/>
              </a:solidFill>
            </a:endParaRPr>
          </a:p>
        </p:txBody>
      </p:sp>
    </p:spTree>
    <p:extLst>
      <p:ext uri="{BB962C8B-B14F-4D97-AF65-F5344CB8AC3E}">
        <p14:creationId xmlns:p14="http://schemas.microsoft.com/office/powerpoint/2010/main" val="1571890176"/>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2348880"/>
            <a:ext cx="8093075" cy="1143000"/>
          </a:xfrm>
        </p:spPr>
        <p:txBody>
          <a:bodyPr/>
          <a:lstStyle/>
          <a:p>
            <a:pPr algn="ctr"/>
            <a:r>
              <a:rPr lang="en-GB" sz="6000" b="1" dirty="0" smtClean="0"/>
              <a:t>Questions</a:t>
            </a:r>
            <a:endParaRPr lang="en-GB" sz="6000" b="1" dirty="0"/>
          </a:p>
        </p:txBody>
      </p:sp>
    </p:spTree>
    <p:extLst>
      <p:ext uri="{BB962C8B-B14F-4D97-AF65-F5344CB8AC3E}">
        <p14:creationId xmlns:p14="http://schemas.microsoft.com/office/powerpoint/2010/main" val="415668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solidFill>
                  <a:srgbClr val="4D4D4D"/>
                </a:solidFill>
              </a:rPr>
              <a:t>Introduction of Minimum Per Pupil Funding Level of £3,750 for Primary and £5,000 per secondary</a:t>
            </a:r>
          </a:p>
          <a:p>
            <a:r>
              <a:rPr lang="en-GB" dirty="0" smtClean="0">
                <a:solidFill>
                  <a:srgbClr val="4D4D4D"/>
                </a:solidFill>
              </a:rPr>
              <a:t>Benefits large schools, especially those in non-deprived areas</a:t>
            </a:r>
          </a:p>
          <a:p>
            <a:r>
              <a:rPr lang="en-GB" dirty="0" smtClean="0">
                <a:solidFill>
                  <a:srgbClr val="4D4D4D"/>
                </a:solidFill>
              </a:rPr>
              <a:t>57 Primaries will receive £3.8m. </a:t>
            </a:r>
          </a:p>
          <a:p>
            <a:r>
              <a:rPr lang="en-GB" dirty="0" smtClean="0">
                <a:solidFill>
                  <a:srgbClr val="4D4D4D"/>
                </a:solidFill>
              </a:rPr>
              <a:t>9 </a:t>
            </a:r>
            <a:r>
              <a:rPr lang="en-GB" dirty="0" err="1" smtClean="0">
                <a:solidFill>
                  <a:srgbClr val="4D4D4D"/>
                </a:solidFill>
              </a:rPr>
              <a:t>Secondaries</a:t>
            </a:r>
            <a:r>
              <a:rPr lang="en-GB" dirty="0" smtClean="0">
                <a:solidFill>
                  <a:srgbClr val="4D4D4D"/>
                </a:solidFill>
              </a:rPr>
              <a:t>/Middle will receive £0.3m.</a:t>
            </a:r>
          </a:p>
          <a:p>
            <a:r>
              <a:rPr lang="en-GB" dirty="0" smtClean="0">
                <a:solidFill>
                  <a:srgbClr val="4D4D4D"/>
                </a:solidFill>
              </a:rPr>
              <a:t>Primary level will rise to £4,000 next year</a:t>
            </a:r>
          </a:p>
          <a:p>
            <a:pPr marL="0" indent="0">
              <a:buNone/>
            </a:pPr>
            <a:endParaRPr lang="en-GB" dirty="0"/>
          </a:p>
        </p:txBody>
      </p:sp>
      <p:sp>
        <p:nvSpPr>
          <p:cNvPr id="3" name="Title 2"/>
          <p:cNvSpPr>
            <a:spLocks noGrp="1"/>
          </p:cNvSpPr>
          <p:nvPr>
            <p:ph type="title"/>
          </p:nvPr>
        </p:nvSpPr>
        <p:spPr/>
        <p:txBody>
          <a:bodyPr/>
          <a:lstStyle/>
          <a:p>
            <a:r>
              <a:rPr lang="en-GB" dirty="0" smtClean="0"/>
              <a:t>Distribution of funding</a:t>
            </a:r>
            <a:endParaRPr lang="en-GB" dirty="0"/>
          </a:p>
        </p:txBody>
      </p:sp>
    </p:spTree>
    <p:extLst>
      <p:ext uri="{BB962C8B-B14F-4D97-AF65-F5344CB8AC3E}">
        <p14:creationId xmlns:p14="http://schemas.microsoft.com/office/powerpoint/2010/main" val="30992324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2348880"/>
            <a:ext cx="8093075" cy="1143000"/>
          </a:xfrm>
        </p:spPr>
        <p:txBody>
          <a:bodyPr/>
          <a:lstStyle/>
          <a:p>
            <a:pPr algn="ctr"/>
            <a:r>
              <a:rPr lang="en-GB" sz="6000" b="1" dirty="0" smtClean="0"/>
              <a:t>Refreshment Break</a:t>
            </a:r>
            <a:endParaRPr lang="en-GB" sz="6000" b="1" dirty="0"/>
          </a:p>
        </p:txBody>
      </p:sp>
    </p:spTree>
    <p:extLst>
      <p:ext uri="{BB962C8B-B14F-4D97-AF65-F5344CB8AC3E}">
        <p14:creationId xmlns:p14="http://schemas.microsoft.com/office/powerpoint/2010/main" val="4156685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Rectangle 10"/>
          <p:cNvSpPr>
            <a:spLocks noGrp="1" noChangeArrowheads="1"/>
          </p:cNvSpPr>
          <p:nvPr>
            <p:ph type="ctrTitle"/>
          </p:nvPr>
        </p:nvSpPr>
        <p:spPr>
          <a:xfrm>
            <a:off x="215900" y="182865"/>
            <a:ext cx="8604572" cy="3534167"/>
          </a:xfrm>
        </p:spPr>
        <p:txBody>
          <a:bodyPr/>
          <a:lstStyle/>
          <a:p>
            <a:r>
              <a:rPr lang="en-GB" altLang="en-US" sz="3200" dirty="0"/>
              <a:t>1. </a:t>
            </a:r>
            <a:r>
              <a:rPr lang="en-GB" altLang="en-US" sz="3200" dirty="0" smtClean="0"/>
              <a:t>	Mental </a:t>
            </a:r>
            <a:r>
              <a:rPr lang="en-GB" altLang="en-US" sz="3200" dirty="0"/>
              <a:t>Health Support Teams </a:t>
            </a:r>
            <a:r>
              <a:rPr lang="en-GB" altLang="en-US" sz="3200" dirty="0" smtClean="0"/>
              <a:t>in </a:t>
            </a:r>
            <a:r>
              <a:rPr lang="en-GB" altLang="en-US" sz="3200" dirty="0"/>
              <a:t>schools</a:t>
            </a:r>
            <a:br>
              <a:rPr lang="en-GB" altLang="en-US" sz="3200" dirty="0"/>
            </a:br>
            <a:r>
              <a:rPr lang="en-GB" altLang="en-US" sz="3200" dirty="0"/>
              <a:t>2. </a:t>
            </a:r>
            <a:r>
              <a:rPr lang="en-GB" altLang="en-US" sz="3200" dirty="0" smtClean="0"/>
              <a:t>	Strategic </a:t>
            </a:r>
            <a:r>
              <a:rPr lang="en-GB" altLang="en-US" sz="3200" dirty="0"/>
              <a:t>Leads for Mental Health </a:t>
            </a:r>
            <a:r>
              <a:rPr lang="en-GB" altLang="en-US" sz="3200" dirty="0" smtClean="0"/>
              <a:t>in 	Schools </a:t>
            </a:r>
            <a:r>
              <a:rPr lang="en-GB" altLang="en-US" sz="3200" dirty="0"/>
              <a:t>programme</a:t>
            </a:r>
            <a:br>
              <a:rPr lang="en-GB" altLang="en-US" sz="3200" dirty="0"/>
            </a:br>
            <a:r>
              <a:rPr lang="en-GB" altLang="en-US" sz="3200" dirty="0"/>
              <a:t>3. </a:t>
            </a:r>
            <a:r>
              <a:rPr lang="en-GB" altLang="en-US" sz="3200" dirty="0" smtClean="0"/>
              <a:t>	CAMHS </a:t>
            </a:r>
            <a:r>
              <a:rPr lang="en-GB" altLang="en-US" sz="3200" dirty="0"/>
              <a:t>System redesign</a:t>
            </a:r>
            <a:br>
              <a:rPr lang="en-GB" altLang="en-US" sz="3200" dirty="0"/>
            </a:br>
            <a:r>
              <a:rPr lang="en-GB" altLang="en-US" sz="3200" dirty="0"/>
              <a:t>4. </a:t>
            </a:r>
            <a:r>
              <a:rPr lang="en-GB" altLang="en-US" sz="3200" dirty="0" smtClean="0"/>
              <a:t>	Feeling </a:t>
            </a:r>
            <a:r>
              <a:rPr lang="en-GB" altLang="en-US" sz="3200" dirty="0"/>
              <a:t>Good Week</a:t>
            </a:r>
            <a:br>
              <a:rPr lang="en-GB" altLang="en-US" sz="3200" dirty="0"/>
            </a:br>
            <a:r>
              <a:rPr lang="en-GB" altLang="en-US" sz="3200" dirty="0"/>
              <a:t>5.  </a:t>
            </a:r>
            <a:r>
              <a:rPr lang="en-GB" altLang="en-US" sz="3200" dirty="0" smtClean="0"/>
              <a:t>	Just </a:t>
            </a:r>
            <a:r>
              <a:rPr lang="en-GB" altLang="en-US" sz="3200" dirty="0"/>
              <a:t>Talk</a:t>
            </a:r>
          </a:p>
        </p:txBody>
      </p:sp>
      <p:sp>
        <p:nvSpPr>
          <p:cNvPr id="2" name="Rectangle 1"/>
          <p:cNvSpPr/>
          <p:nvPr/>
        </p:nvSpPr>
        <p:spPr bwMode="auto">
          <a:xfrm>
            <a:off x="489527" y="6142182"/>
            <a:ext cx="3168073" cy="45258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GB">
              <a:solidFill>
                <a:srgbClr val="000000"/>
              </a:solidFill>
            </a:endParaRPr>
          </a:p>
        </p:txBody>
      </p:sp>
      <p:sp>
        <p:nvSpPr>
          <p:cNvPr id="3" name="AutoShape 2" descr="Image result for hpft"/>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srgbClr val="000000"/>
              </a:solidFill>
            </a:endParaRPr>
          </a:p>
        </p:txBody>
      </p:sp>
      <p:sp>
        <p:nvSpPr>
          <p:cNvPr id="10" name="Rectangle 11"/>
          <p:cNvSpPr txBox="1">
            <a:spLocks noChangeArrowheads="1"/>
          </p:cNvSpPr>
          <p:nvPr/>
        </p:nvSpPr>
        <p:spPr bwMode="auto">
          <a:xfrm>
            <a:off x="430004" y="4080247"/>
            <a:ext cx="8174444" cy="112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95000"/>
              </a:lnSpc>
              <a:spcBef>
                <a:spcPct val="30000"/>
              </a:spcBef>
              <a:spcAft>
                <a:spcPct val="0"/>
              </a:spcAft>
              <a:buClr>
                <a:srgbClr val="4D4D4D"/>
              </a:buClr>
              <a:buFontTx/>
              <a:buNone/>
              <a:defRPr sz="2800">
                <a:solidFill>
                  <a:srgbClr val="4D4D4D"/>
                </a:solidFill>
                <a:latin typeface="+mn-lt"/>
                <a:ea typeface="+mn-ea"/>
                <a:cs typeface="+mn-cs"/>
              </a:defRPr>
            </a:lvl1pPr>
            <a:lvl2pPr marL="819150" indent="-280988" algn="l" rtl="0" eaLnBrk="1" fontAlgn="base" hangingPunct="1">
              <a:lnSpc>
                <a:spcPct val="95000"/>
              </a:lnSpc>
              <a:spcBef>
                <a:spcPct val="30000"/>
              </a:spcBef>
              <a:spcAft>
                <a:spcPct val="0"/>
              </a:spcAft>
              <a:buClr>
                <a:srgbClr val="4D4D4D"/>
              </a:buClr>
              <a:buFont typeface="Arial" charset="0"/>
              <a:buChar char="–"/>
              <a:defRPr sz="2800">
                <a:solidFill>
                  <a:srgbClr val="4D4D4D"/>
                </a:solidFill>
                <a:latin typeface="+mn-lt"/>
                <a:cs typeface="+mn-cs"/>
              </a:defRPr>
            </a:lvl2pPr>
            <a:lvl3pPr marL="1227138" indent="-228600" algn="l" rtl="0" eaLnBrk="1" fontAlgn="base" hangingPunct="1">
              <a:lnSpc>
                <a:spcPct val="95000"/>
              </a:lnSpc>
              <a:spcBef>
                <a:spcPct val="30000"/>
              </a:spcBef>
              <a:spcAft>
                <a:spcPct val="0"/>
              </a:spcAft>
              <a:buClr>
                <a:srgbClr val="4D4D4D"/>
              </a:buClr>
              <a:buChar char="•"/>
              <a:defRPr sz="2400">
                <a:solidFill>
                  <a:srgbClr val="4D4D4D"/>
                </a:solidFill>
                <a:latin typeface="+mn-lt"/>
                <a:cs typeface="+mn-cs"/>
              </a:defRPr>
            </a:lvl3pPr>
            <a:lvl4pPr marL="1635125" indent="-228600" algn="l" rtl="0" eaLnBrk="1" fontAlgn="base" hangingPunct="1">
              <a:lnSpc>
                <a:spcPct val="95000"/>
              </a:lnSpc>
              <a:spcBef>
                <a:spcPct val="30000"/>
              </a:spcBef>
              <a:spcAft>
                <a:spcPct val="0"/>
              </a:spcAft>
              <a:buClr>
                <a:srgbClr val="4D4D4D"/>
              </a:buClr>
              <a:buChar char="–"/>
              <a:defRPr sz="2000">
                <a:solidFill>
                  <a:srgbClr val="4D4D4D"/>
                </a:solidFill>
                <a:latin typeface="+mn-lt"/>
                <a:cs typeface="+mn-cs"/>
              </a:defRPr>
            </a:lvl4pPr>
            <a:lvl5pPr marL="2057400" indent="-228600" algn="l" rtl="0" eaLnBrk="1" fontAlgn="base" hangingPunct="1">
              <a:lnSpc>
                <a:spcPct val="95000"/>
              </a:lnSpc>
              <a:spcBef>
                <a:spcPct val="30000"/>
              </a:spcBef>
              <a:spcAft>
                <a:spcPct val="0"/>
              </a:spcAft>
              <a:buClr>
                <a:srgbClr val="4D4D4D"/>
              </a:buClr>
              <a:buChar char="•"/>
              <a:defRPr sz="2000">
                <a:solidFill>
                  <a:srgbClr val="4D4D4D"/>
                </a:solidFill>
                <a:latin typeface="+mn-lt"/>
                <a:cs typeface="+mn-cs"/>
              </a:defRPr>
            </a:lvl5pPr>
            <a:lvl6pPr marL="2514600" indent="-228600" algn="l" rtl="0" eaLnBrk="1" fontAlgn="base" hangingPunct="1">
              <a:lnSpc>
                <a:spcPct val="95000"/>
              </a:lnSpc>
              <a:spcBef>
                <a:spcPct val="30000"/>
              </a:spcBef>
              <a:spcAft>
                <a:spcPct val="0"/>
              </a:spcAft>
              <a:buClr>
                <a:srgbClr val="4D4D4D"/>
              </a:buClr>
              <a:buChar char="•"/>
              <a:defRPr sz="2000">
                <a:solidFill>
                  <a:srgbClr val="4D4D4D"/>
                </a:solidFill>
                <a:latin typeface="+mn-lt"/>
                <a:cs typeface="+mn-cs"/>
              </a:defRPr>
            </a:lvl6pPr>
            <a:lvl7pPr marL="2971800" indent="-228600" algn="l" rtl="0" eaLnBrk="1" fontAlgn="base" hangingPunct="1">
              <a:lnSpc>
                <a:spcPct val="95000"/>
              </a:lnSpc>
              <a:spcBef>
                <a:spcPct val="30000"/>
              </a:spcBef>
              <a:spcAft>
                <a:spcPct val="0"/>
              </a:spcAft>
              <a:buClr>
                <a:srgbClr val="4D4D4D"/>
              </a:buClr>
              <a:buChar char="•"/>
              <a:defRPr sz="2000">
                <a:solidFill>
                  <a:srgbClr val="4D4D4D"/>
                </a:solidFill>
                <a:latin typeface="+mn-lt"/>
                <a:cs typeface="+mn-cs"/>
              </a:defRPr>
            </a:lvl7pPr>
            <a:lvl8pPr marL="3429000" indent="-228600" algn="l" rtl="0" eaLnBrk="1" fontAlgn="base" hangingPunct="1">
              <a:lnSpc>
                <a:spcPct val="95000"/>
              </a:lnSpc>
              <a:spcBef>
                <a:spcPct val="30000"/>
              </a:spcBef>
              <a:spcAft>
                <a:spcPct val="0"/>
              </a:spcAft>
              <a:buClr>
                <a:srgbClr val="4D4D4D"/>
              </a:buClr>
              <a:buChar char="•"/>
              <a:defRPr sz="2000">
                <a:solidFill>
                  <a:srgbClr val="4D4D4D"/>
                </a:solidFill>
                <a:latin typeface="+mn-lt"/>
                <a:cs typeface="+mn-cs"/>
              </a:defRPr>
            </a:lvl8pPr>
            <a:lvl9pPr marL="3886200" indent="-228600" algn="l" rtl="0" eaLnBrk="1" fontAlgn="base" hangingPunct="1">
              <a:lnSpc>
                <a:spcPct val="95000"/>
              </a:lnSpc>
              <a:spcBef>
                <a:spcPct val="30000"/>
              </a:spcBef>
              <a:spcAft>
                <a:spcPct val="0"/>
              </a:spcAft>
              <a:buClr>
                <a:srgbClr val="4D4D4D"/>
              </a:buClr>
              <a:buChar char="•"/>
              <a:defRPr sz="2000">
                <a:solidFill>
                  <a:srgbClr val="4D4D4D"/>
                </a:solidFill>
                <a:latin typeface="+mn-lt"/>
                <a:cs typeface="+mn-cs"/>
              </a:defRPr>
            </a:lvl9pPr>
          </a:lstStyle>
          <a:p>
            <a:r>
              <a:rPr lang="en-GB" altLang="en-US" b="1" kern="0" dirty="0"/>
              <a:t>Deborah Sheppard</a:t>
            </a:r>
          </a:p>
          <a:p>
            <a:r>
              <a:rPr lang="en-GB" altLang="en-US" kern="0" dirty="0"/>
              <a:t>Senior CAMHS Commissioning Manager</a:t>
            </a:r>
          </a:p>
        </p:txBody>
      </p:sp>
      <p:pic>
        <p:nvPicPr>
          <p:cNvPr id="12" name="Picture 11" descr="Joint comm_comps NHS"/>
          <p:cNvPicPr/>
          <p:nvPr/>
        </p:nvPicPr>
        <p:blipFill rotWithShape="1">
          <a:blip r:embed="rId2" r:link="rId3">
            <a:extLst>
              <a:ext uri="{28A0092B-C50C-407E-A947-70E740481C1C}">
                <a14:useLocalDpi xmlns:a14="http://schemas.microsoft.com/office/drawing/2010/main" val="0"/>
              </a:ext>
            </a:extLst>
          </a:blip>
          <a:srcRect r="20530"/>
          <a:stretch/>
        </p:blipFill>
        <p:spPr bwMode="auto">
          <a:xfrm>
            <a:off x="611560" y="5977206"/>
            <a:ext cx="4260225" cy="617558"/>
          </a:xfrm>
          <a:prstGeom prst="rect">
            <a:avLst/>
          </a:prstGeom>
          <a:noFill/>
          <a:ln>
            <a:noFill/>
          </a:ln>
        </p:spPr>
      </p:pic>
    </p:spTree>
    <p:extLst>
      <p:ext uri="{BB962C8B-B14F-4D97-AF65-F5344CB8AC3E}">
        <p14:creationId xmlns:p14="http://schemas.microsoft.com/office/powerpoint/2010/main" val="15996310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489527" y="0"/>
            <a:ext cx="8093075" cy="964642"/>
          </a:xfrm>
        </p:spPr>
        <p:txBody>
          <a:bodyPr/>
          <a:lstStyle/>
          <a:p>
            <a:pPr lvl="0"/>
            <a:r>
              <a:rPr lang="en-GB" dirty="0"/>
              <a:t>Green paper overview</a:t>
            </a:r>
          </a:p>
        </p:txBody>
      </p:sp>
      <p:sp>
        <p:nvSpPr>
          <p:cNvPr id="2055" name="Rectangle 7"/>
          <p:cNvSpPr>
            <a:spLocks noGrp="1" noChangeArrowheads="1"/>
          </p:cNvSpPr>
          <p:nvPr>
            <p:ph type="body" idx="1"/>
          </p:nvPr>
        </p:nvSpPr>
        <p:spPr>
          <a:xfrm>
            <a:off x="489527" y="1052736"/>
            <a:ext cx="8093075" cy="3835400"/>
          </a:xfrm>
        </p:spPr>
        <p:txBody>
          <a:bodyPr/>
          <a:lstStyle/>
          <a:p>
            <a:pPr marL="0" indent="0">
              <a:buNone/>
            </a:pPr>
            <a:r>
              <a:rPr lang="en-GB" sz="2600" dirty="0">
                <a:solidFill>
                  <a:srgbClr val="4D4D4D"/>
                </a:solidFill>
              </a:rPr>
              <a:t>Published December 2017 – three main areas of focus:</a:t>
            </a:r>
          </a:p>
          <a:p>
            <a:pPr marL="514350" indent="-514350">
              <a:buFont typeface="+mj-lt"/>
              <a:buAutoNum type="arabicPeriod"/>
            </a:pPr>
            <a:r>
              <a:rPr lang="en-GB" sz="2600" dirty="0">
                <a:solidFill>
                  <a:srgbClr val="4D4D4D"/>
                </a:solidFill>
              </a:rPr>
              <a:t>A designated mental health lead in each school</a:t>
            </a:r>
          </a:p>
          <a:p>
            <a:pPr marL="514350" indent="-514350">
              <a:buFont typeface="+mj-lt"/>
              <a:buAutoNum type="arabicPeriod"/>
            </a:pPr>
            <a:r>
              <a:rPr lang="en-GB" sz="2600" dirty="0">
                <a:solidFill>
                  <a:srgbClr val="4D4D4D"/>
                </a:solidFill>
              </a:rPr>
              <a:t>Mental Health Support Teams (MHST’s) working with schools to strengthen support for children and young people with mental health issues </a:t>
            </a:r>
          </a:p>
          <a:p>
            <a:pPr marL="514350" indent="-514350">
              <a:buFont typeface="+mj-lt"/>
              <a:buAutoNum type="arabicPeriod"/>
            </a:pPr>
            <a:r>
              <a:rPr lang="en-GB" sz="2600" dirty="0">
                <a:solidFill>
                  <a:srgbClr val="4D4D4D"/>
                </a:solidFill>
              </a:rPr>
              <a:t>A reduction in waiting times for CAMHS with the aim that everyone would start treatment within 28 days of referral</a:t>
            </a:r>
          </a:p>
          <a:p>
            <a:pPr marL="357188" indent="-357188">
              <a:spcBef>
                <a:spcPct val="40000"/>
              </a:spcBef>
            </a:pPr>
            <a:endParaRPr lang="en-GB" altLang="en-US" dirty="0"/>
          </a:p>
        </p:txBody>
      </p:sp>
      <p:sp>
        <p:nvSpPr>
          <p:cNvPr id="4" name="Rectangle 3"/>
          <p:cNvSpPr/>
          <p:nvPr/>
        </p:nvSpPr>
        <p:spPr bwMode="auto">
          <a:xfrm>
            <a:off x="489527" y="6142182"/>
            <a:ext cx="3168073" cy="45258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GB">
              <a:solidFill>
                <a:srgbClr val="000000"/>
              </a:solidFill>
            </a:endParaRPr>
          </a:p>
        </p:txBody>
      </p:sp>
      <p:pic>
        <p:nvPicPr>
          <p:cNvPr id="9" name="Picture 8" descr="Joint comm_comps NHS"/>
          <p:cNvPicPr/>
          <p:nvPr/>
        </p:nvPicPr>
        <p:blipFill rotWithShape="1">
          <a:blip r:embed="rId2" r:link="rId3">
            <a:extLst>
              <a:ext uri="{28A0092B-C50C-407E-A947-70E740481C1C}">
                <a14:useLocalDpi xmlns:a14="http://schemas.microsoft.com/office/drawing/2010/main" val="0"/>
              </a:ext>
            </a:extLst>
          </a:blip>
          <a:srcRect r="20530"/>
          <a:stretch>
            <a:fillRect/>
          </a:stretch>
        </p:blipFill>
        <p:spPr bwMode="auto">
          <a:xfrm>
            <a:off x="509284" y="6005191"/>
            <a:ext cx="4260225" cy="617558"/>
          </a:xfrm>
          <a:prstGeom prst="rect">
            <a:avLst/>
          </a:prstGeom>
          <a:noFill/>
          <a:ln>
            <a:noFill/>
          </a:ln>
        </p:spPr>
      </p:pic>
    </p:spTree>
    <p:extLst>
      <p:ext uri="{BB962C8B-B14F-4D97-AF65-F5344CB8AC3E}">
        <p14:creationId xmlns:p14="http://schemas.microsoft.com/office/powerpoint/2010/main" val="922690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489527" y="0"/>
            <a:ext cx="8093075" cy="1024932"/>
          </a:xfrm>
        </p:spPr>
        <p:txBody>
          <a:bodyPr/>
          <a:lstStyle/>
          <a:p>
            <a:pPr lvl="0"/>
            <a:r>
              <a:rPr lang="en-GB" dirty="0"/>
              <a:t>Bid process (18/19) </a:t>
            </a:r>
          </a:p>
        </p:txBody>
      </p:sp>
      <p:sp>
        <p:nvSpPr>
          <p:cNvPr id="2055" name="Rectangle 7"/>
          <p:cNvSpPr>
            <a:spLocks noGrp="1" noChangeArrowheads="1"/>
          </p:cNvSpPr>
          <p:nvPr>
            <p:ph type="body" idx="1"/>
          </p:nvPr>
        </p:nvSpPr>
        <p:spPr>
          <a:xfrm>
            <a:off x="489527" y="1078105"/>
            <a:ext cx="8093075" cy="4127034"/>
          </a:xfrm>
        </p:spPr>
        <p:txBody>
          <a:bodyPr/>
          <a:lstStyle/>
          <a:p>
            <a:pPr marL="357188" indent="-357188">
              <a:spcBef>
                <a:spcPct val="40000"/>
              </a:spcBef>
            </a:pPr>
            <a:r>
              <a:rPr lang="en-GB" altLang="en-US" dirty="0">
                <a:solidFill>
                  <a:srgbClr val="4D4D4D"/>
                </a:solidFill>
              </a:rPr>
              <a:t>July 2018- Herts Valleys Clinical Commissioning Group (CCG) and ENH CCG met pre-selection criteria</a:t>
            </a:r>
          </a:p>
          <a:p>
            <a:pPr marL="357188" indent="-357188">
              <a:spcBef>
                <a:spcPct val="40000"/>
              </a:spcBef>
            </a:pPr>
            <a:r>
              <a:rPr lang="en-GB" altLang="en-US" dirty="0">
                <a:solidFill>
                  <a:srgbClr val="4D4D4D"/>
                </a:solidFill>
              </a:rPr>
              <a:t>September 2018- Partnership bid submitted on behalf of Herts CCGs, Hertfordshire County Council (HCC), Hertfordshire Partnership Foundation Trust (HPFT) and Hertfordshire Community Trust (HCT)</a:t>
            </a:r>
          </a:p>
          <a:p>
            <a:pPr marL="357188" indent="-357188">
              <a:spcBef>
                <a:spcPct val="40000"/>
              </a:spcBef>
            </a:pPr>
            <a:r>
              <a:rPr lang="en-GB" altLang="en-US" dirty="0">
                <a:solidFill>
                  <a:srgbClr val="4D4D4D"/>
                </a:solidFill>
              </a:rPr>
              <a:t>December 2018- Hertfordshire announced as one of 25 successful areas </a:t>
            </a:r>
          </a:p>
          <a:p>
            <a:pPr marL="357188" indent="-357188">
              <a:spcBef>
                <a:spcPct val="40000"/>
              </a:spcBef>
            </a:pPr>
            <a:r>
              <a:rPr lang="en-GB" altLang="en-US" dirty="0">
                <a:solidFill>
                  <a:srgbClr val="4D4D4D"/>
                </a:solidFill>
              </a:rPr>
              <a:t>Two teams awarded, hosted by HPFT</a:t>
            </a:r>
          </a:p>
          <a:p>
            <a:pPr marL="357188" indent="-357188">
              <a:spcBef>
                <a:spcPct val="40000"/>
              </a:spcBef>
            </a:pPr>
            <a:r>
              <a:rPr lang="en-GB" altLang="en-US" dirty="0">
                <a:solidFill>
                  <a:srgbClr val="4D4D4D"/>
                </a:solidFill>
              </a:rPr>
              <a:t>Fully funded to 2021 with further commitment in NHS Long Term Plan to roll out further</a:t>
            </a:r>
          </a:p>
        </p:txBody>
      </p:sp>
      <p:sp>
        <p:nvSpPr>
          <p:cNvPr id="4" name="Rectangle 3"/>
          <p:cNvSpPr/>
          <p:nvPr/>
        </p:nvSpPr>
        <p:spPr bwMode="auto">
          <a:xfrm>
            <a:off x="489527" y="6142182"/>
            <a:ext cx="3168073" cy="45258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GB">
              <a:solidFill>
                <a:srgbClr val="000000"/>
              </a:solidFill>
            </a:endParaRPr>
          </a:p>
        </p:txBody>
      </p:sp>
      <p:pic>
        <p:nvPicPr>
          <p:cNvPr id="7" name="Picture 6" descr="Joint comm_comps NHS"/>
          <p:cNvPicPr/>
          <p:nvPr/>
        </p:nvPicPr>
        <p:blipFill rotWithShape="1">
          <a:blip r:embed="rId3" r:link="rId4">
            <a:extLst>
              <a:ext uri="{28A0092B-C50C-407E-A947-70E740481C1C}">
                <a14:useLocalDpi xmlns:a14="http://schemas.microsoft.com/office/drawing/2010/main" val="0"/>
              </a:ext>
            </a:extLst>
          </a:blip>
          <a:srcRect r="20530"/>
          <a:stretch>
            <a:fillRect/>
          </a:stretch>
        </p:blipFill>
        <p:spPr bwMode="auto">
          <a:xfrm>
            <a:off x="528736" y="6060332"/>
            <a:ext cx="4260225" cy="617558"/>
          </a:xfrm>
          <a:prstGeom prst="rect">
            <a:avLst/>
          </a:prstGeom>
          <a:noFill/>
          <a:ln>
            <a:noFill/>
          </a:ln>
        </p:spPr>
      </p:pic>
    </p:spTree>
    <p:extLst>
      <p:ext uri="{BB962C8B-B14F-4D97-AF65-F5344CB8AC3E}">
        <p14:creationId xmlns:p14="http://schemas.microsoft.com/office/powerpoint/2010/main" val="29626892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489527" y="47033"/>
            <a:ext cx="8093075" cy="997996"/>
          </a:xfrm>
        </p:spPr>
        <p:txBody>
          <a:bodyPr/>
          <a:lstStyle/>
          <a:p>
            <a:pPr lvl="0"/>
            <a:r>
              <a:rPr lang="en-GB" dirty="0"/>
              <a:t>Bid process (19/20)</a:t>
            </a:r>
          </a:p>
        </p:txBody>
      </p:sp>
      <p:sp>
        <p:nvSpPr>
          <p:cNvPr id="2055" name="Rectangle 7"/>
          <p:cNvSpPr>
            <a:spLocks noGrp="1" noChangeArrowheads="1"/>
          </p:cNvSpPr>
          <p:nvPr>
            <p:ph type="body" idx="1"/>
          </p:nvPr>
        </p:nvSpPr>
        <p:spPr>
          <a:xfrm>
            <a:off x="489527" y="1115366"/>
            <a:ext cx="8093075" cy="4019433"/>
          </a:xfrm>
        </p:spPr>
        <p:txBody>
          <a:bodyPr/>
          <a:lstStyle/>
          <a:p>
            <a:pPr marL="357188" indent="-357188">
              <a:spcBef>
                <a:spcPct val="40000"/>
              </a:spcBef>
            </a:pPr>
            <a:r>
              <a:rPr lang="en-GB" altLang="en-US" dirty="0">
                <a:solidFill>
                  <a:srgbClr val="4D4D4D"/>
                </a:solidFill>
              </a:rPr>
              <a:t>May 2019 invited to submit bid for additional teams</a:t>
            </a:r>
          </a:p>
          <a:p>
            <a:pPr marL="357188" indent="-357188">
              <a:spcBef>
                <a:spcPct val="40000"/>
              </a:spcBef>
            </a:pPr>
            <a:r>
              <a:rPr lang="en-GB" altLang="en-US" dirty="0">
                <a:solidFill>
                  <a:srgbClr val="4D4D4D"/>
                </a:solidFill>
              </a:rPr>
              <a:t>Focus was on vulnerable groups including those living in areas with high levels of deprivation</a:t>
            </a:r>
          </a:p>
          <a:p>
            <a:pPr marL="357188" indent="-357188">
              <a:spcBef>
                <a:spcPct val="40000"/>
              </a:spcBef>
            </a:pPr>
            <a:r>
              <a:rPr lang="en-GB" altLang="en-US" dirty="0">
                <a:solidFill>
                  <a:srgbClr val="4D4D4D"/>
                </a:solidFill>
              </a:rPr>
              <a:t>Required to bid on an STP footprint as opposed to Hertfordshire</a:t>
            </a:r>
          </a:p>
          <a:p>
            <a:pPr marL="357188" indent="-357188">
              <a:spcBef>
                <a:spcPct val="40000"/>
              </a:spcBef>
            </a:pPr>
            <a:r>
              <a:rPr lang="en-GB" altLang="en-US" dirty="0">
                <a:solidFill>
                  <a:srgbClr val="4D4D4D"/>
                </a:solidFill>
              </a:rPr>
              <a:t>Awarded two further teams: a special school team hosted by PALMS and a team to serve Harlow hosted by Mind In West Essex</a:t>
            </a:r>
          </a:p>
          <a:p>
            <a:pPr marL="357188" indent="-357188">
              <a:spcBef>
                <a:spcPct val="40000"/>
              </a:spcBef>
            </a:pPr>
            <a:r>
              <a:rPr lang="en-GB" altLang="en-US" dirty="0">
                <a:solidFill>
                  <a:srgbClr val="4D4D4D"/>
                </a:solidFill>
              </a:rPr>
              <a:t>Four teams supported by programme manager, clinical lead and assistant psychologist hosted by HPFT</a:t>
            </a:r>
          </a:p>
        </p:txBody>
      </p:sp>
      <p:sp>
        <p:nvSpPr>
          <p:cNvPr id="4" name="Rectangle 3"/>
          <p:cNvSpPr/>
          <p:nvPr/>
        </p:nvSpPr>
        <p:spPr bwMode="auto">
          <a:xfrm>
            <a:off x="489527" y="6142182"/>
            <a:ext cx="3168073" cy="45258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GB">
              <a:solidFill>
                <a:srgbClr val="000000"/>
              </a:solidFill>
            </a:endParaRPr>
          </a:p>
        </p:txBody>
      </p:sp>
      <p:pic>
        <p:nvPicPr>
          <p:cNvPr id="7" name="Picture 6" descr="Joint comm_comps NHS"/>
          <p:cNvPicPr/>
          <p:nvPr/>
        </p:nvPicPr>
        <p:blipFill rotWithShape="1">
          <a:blip r:embed="rId3" r:link="rId4">
            <a:extLst>
              <a:ext uri="{28A0092B-C50C-407E-A947-70E740481C1C}">
                <a14:useLocalDpi xmlns:a14="http://schemas.microsoft.com/office/drawing/2010/main" val="0"/>
              </a:ext>
            </a:extLst>
          </a:blip>
          <a:srcRect r="20530"/>
          <a:stretch>
            <a:fillRect/>
          </a:stretch>
        </p:blipFill>
        <p:spPr bwMode="auto">
          <a:xfrm>
            <a:off x="827584" y="6060332"/>
            <a:ext cx="4260225" cy="617558"/>
          </a:xfrm>
          <a:prstGeom prst="rect">
            <a:avLst/>
          </a:prstGeom>
          <a:noFill/>
          <a:ln>
            <a:noFill/>
          </a:ln>
        </p:spPr>
      </p:pic>
      <p:pic>
        <p:nvPicPr>
          <p:cNvPr id="8" name="Picture 3" descr="Image result for hertfordshire community trust logo">
            <a:hlinkClick r:id="rId5"/>
            <a:extLst>
              <a:ext uri="{FF2B5EF4-FFF2-40B4-BE49-F238E27FC236}">
                <a16:creationId xmlns="" xmlns:a16="http://schemas.microsoft.com/office/drawing/2014/main" id="{4944AE9A-BD48-4C30-BC82-57B856B208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7604" y="288193"/>
            <a:ext cx="2005312" cy="6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4612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489527" y="0"/>
            <a:ext cx="8093075" cy="954593"/>
          </a:xfrm>
        </p:spPr>
        <p:txBody>
          <a:bodyPr/>
          <a:lstStyle/>
          <a:p>
            <a:pPr lvl="0"/>
            <a:r>
              <a:rPr lang="en-GB" dirty="0"/>
              <a:t>The role of MHST as set out by NHSE</a:t>
            </a:r>
          </a:p>
        </p:txBody>
      </p:sp>
      <p:sp>
        <p:nvSpPr>
          <p:cNvPr id="2055" name="Rectangle 7"/>
          <p:cNvSpPr>
            <a:spLocks noGrp="1" noChangeArrowheads="1"/>
          </p:cNvSpPr>
          <p:nvPr>
            <p:ph type="body" idx="1"/>
          </p:nvPr>
        </p:nvSpPr>
        <p:spPr>
          <a:xfrm>
            <a:off x="489527" y="1181473"/>
            <a:ext cx="8093075" cy="4332029"/>
          </a:xfrm>
        </p:spPr>
        <p:txBody>
          <a:bodyPr/>
          <a:lstStyle/>
          <a:p>
            <a:pPr marL="0" indent="0">
              <a:buNone/>
            </a:pPr>
            <a:r>
              <a:rPr lang="en-GB" sz="2400" dirty="0">
                <a:solidFill>
                  <a:srgbClr val="4D4D4D"/>
                </a:solidFill>
              </a:rPr>
              <a:t>The new local MHST’s will address the needs of children and young people by:</a:t>
            </a:r>
          </a:p>
          <a:p>
            <a:pPr lvl="0"/>
            <a:r>
              <a:rPr lang="en-GB" sz="2400" dirty="0">
                <a:solidFill>
                  <a:srgbClr val="4D4D4D"/>
                </a:solidFill>
              </a:rPr>
              <a:t>Delivering evidence based interventions in or close to schools and colleges for those with mild to moderate mental health issues (500 per year)</a:t>
            </a:r>
          </a:p>
          <a:p>
            <a:pPr lvl="0"/>
            <a:r>
              <a:rPr lang="en-GB" sz="2400" dirty="0">
                <a:solidFill>
                  <a:srgbClr val="4D4D4D"/>
                </a:solidFill>
              </a:rPr>
              <a:t>Helping children and young people with more severe needs to access the right support.</a:t>
            </a:r>
          </a:p>
          <a:p>
            <a:pPr lvl="0"/>
            <a:r>
              <a:rPr lang="en-GB" sz="2400" dirty="0">
                <a:solidFill>
                  <a:srgbClr val="4D4D4D"/>
                </a:solidFill>
              </a:rPr>
              <a:t>Working with and within schools and colleges, providing a link to specialist NHS services.</a:t>
            </a:r>
          </a:p>
          <a:p>
            <a:r>
              <a:rPr lang="en-GB" sz="2400" dirty="0">
                <a:solidFill>
                  <a:srgbClr val="4D4D4D"/>
                </a:solidFill>
              </a:rPr>
              <a:t>Building on and increasing support already in place, rather than replacing it</a:t>
            </a:r>
            <a:endParaRPr lang="en-GB" altLang="en-US" sz="2400" dirty="0">
              <a:solidFill>
                <a:srgbClr val="4D4D4D"/>
              </a:solidFill>
            </a:endParaRPr>
          </a:p>
        </p:txBody>
      </p:sp>
      <p:sp>
        <p:nvSpPr>
          <p:cNvPr id="4" name="Rectangle 3"/>
          <p:cNvSpPr/>
          <p:nvPr/>
        </p:nvSpPr>
        <p:spPr bwMode="auto">
          <a:xfrm>
            <a:off x="489527" y="6179971"/>
            <a:ext cx="3168073" cy="45258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GB">
              <a:solidFill>
                <a:srgbClr val="000000"/>
              </a:solidFill>
            </a:endParaRPr>
          </a:p>
        </p:txBody>
      </p:sp>
      <p:pic>
        <p:nvPicPr>
          <p:cNvPr id="7" name="Picture 6" descr="Joint comm_comps NHS"/>
          <p:cNvPicPr/>
          <p:nvPr/>
        </p:nvPicPr>
        <p:blipFill rotWithShape="1">
          <a:blip r:embed="rId2" r:link="rId3">
            <a:extLst>
              <a:ext uri="{28A0092B-C50C-407E-A947-70E740481C1C}">
                <a14:useLocalDpi xmlns:a14="http://schemas.microsoft.com/office/drawing/2010/main" val="0"/>
              </a:ext>
            </a:extLst>
          </a:blip>
          <a:srcRect r="20530"/>
          <a:stretch>
            <a:fillRect/>
          </a:stretch>
        </p:blipFill>
        <p:spPr bwMode="auto">
          <a:xfrm>
            <a:off x="501746" y="6042291"/>
            <a:ext cx="4260225" cy="617558"/>
          </a:xfrm>
          <a:prstGeom prst="rect">
            <a:avLst/>
          </a:prstGeom>
          <a:noFill/>
          <a:ln>
            <a:noFill/>
          </a:ln>
        </p:spPr>
      </p:pic>
    </p:spTree>
    <p:extLst>
      <p:ext uri="{BB962C8B-B14F-4D97-AF65-F5344CB8AC3E}">
        <p14:creationId xmlns:p14="http://schemas.microsoft.com/office/powerpoint/2010/main" val="32600304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489527" y="170822"/>
            <a:ext cx="8093075" cy="834013"/>
          </a:xfrm>
        </p:spPr>
        <p:txBody>
          <a:bodyPr/>
          <a:lstStyle/>
          <a:p>
            <a:pPr lvl="0"/>
            <a:r>
              <a:rPr lang="en-GB" dirty="0"/>
              <a:t>Model for Herts</a:t>
            </a:r>
            <a:endParaRPr lang="en-GB" sz="2000" dirty="0">
              <a:solidFill>
                <a:schemeClr val="tx1"/>
              </a:solidFill>
            </a:endParaRPr>
          </a:p>
        </p:txBody>
      </p:sp>
      <p:sp>
        <p:nvSpPr>
          <p:cNvPr id="4" name="Rectangle 3"/>
          <p:cNvSpPr/>
          <p:nvPr/>
        </p:nvSpPr>
        <p:spPr bwMode="auto">
          <a:xfrm>
            <a:off x="489527" y="6142182"/>
            <a:ext cx="3168073" cy="45258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GB">
              <a:solidFill>
                <a:srgbClr val="000000"/>
              </a:solidFill>
            </a:endParaRPr>
          </a:p>
        </p:txBody>
      </p:sp>
      <p:pic>
        <p:nvPicPr>
          <p:cNvPr id="7" name="Picture 6" descr="Joint comm_comps NHS"/>
          <p:cNvPicPr/>
          <p:nvPr/>
        </p:nvPicPr>
        <p:blipFill rotWithShape="1">
          <a:blip r:embed="rId2" r:link="rId3">
            <a:extLst>
              <a:ext uri="{28A0092B-C50C-407E-A947-70E740481C1C}">
                <a14:useLocalDpi xmlns:a14="http://schemas.microsoft.com/office/drawing/2010/main" val="0"/>
              </a:ext>
            </a:extLst>
          </a:blip>
          <a:srcRect r="20530"/>
          <a:stretch>
            <a:fillRect/>
          </a:stretch>
        </p:blipFill>
        <p:spPr bwMode="auto">
          <a:xfrm>
            <a:off x="533442" y="6059694"/>
            <a:ext cx="4260225" cy="617558"/>
          </a:xfrm>
          <a:prstGeom prst="rect">
            <a:avLst/>
          </a:prstGeom>
          <a:noFill/>
          <a:ln>
            <a:noFill/>
          </a:ln>
        </p:spPr>
      </p:pic>
      <p:graphicFrame>
        <p:nvGraphicFramePr>
          <p:cNvPr id="9" name="Diagram 8"/>
          <p:cNvGraphicFramePr/>
          <p:nvPr>
            <p:extLst>
              <p:ext uri="{D42A27DB-BD31-4B8C-83A1-F6EECF244321}">
                <p14:modId xmlns:p14="http://schemas.microsoft.com/office/powerpoint/2010/main" val="1622799370"/>
              </p:ext>
            </p:extLst>
          </p:nvPr>
        </p:nvGraphicFramePr>
        <p:xfrm>
          <a:off x="971600" y="1196752"/>
          <a:ext cx="7363838" cy="4007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92111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489527" y="154058"/>
            <a:ext cx="8093075" cy="1143000"/>
          </a:xfrm>
        </p:spPr>
        <p:txBody>
          <a:bodyPr/>
          <a:lstStyle/>
          <a:p>
            <a:pPr lvl="0"/>
            <a:r>
              <a:rPr lang="en-GB" dirty="0"/>
              <a:t>Timeline for training / full operational capacity </a:t>
            </a:r>
          </a:p>
        </p:txBody>
      </p:sp>
      <p:sp>
        <p:nvSpPr>
          <p:cNvPr id="2055" name="Rectangle 7"/>
          <p:cNvSpPr>
            <a:spLocks noGrp="1" noChangeArrowheads="1"/>
          </p:cNvSpPr>
          <p:nvPr>
            <p:ph type="body" idx="1"/>
          </p:nvPr>
        </p:nvSpPr>
        <p:spPr>
          <a:xfrm>
            <a:off x="489527" y="1506977"/>
            <a:ext cx="8093075" cy="3835400"/>
          </a:xfrm>
        </p:spPr>
        <p:txBody>
          <a:bodyPr/>
          <a:lstStyle/>
          <a:p>
            <a:pPr marL="357188" indent="-357188">
              <a:spcBef>
                <a:spcPct val="40000"/>
              </a:spcBef>
            </a:pPr>
            <a:r>
              <a:rPr lang="en-GB" altLang="en-US" dirty="0">
                <a:solidFill>
                  <a:srgbClr val="4D4D4D"/>
                </a:solidFill>
              </a:rPr>
              <a:t>Trainees commenced January / October 2019  </a:t>
            </a:r>
          </a:p>
          <a:p>
            <a:pPr marL="357188" indent="-357188">
              <a:spcBef>
                <a:spcPct val="40000"/>
              </a:spcBef>
            </a:pPr>
            <a:r>
              <a:rPr lang="en-GB" altLang="en-US" dirty="0">
                <a:solidFill>
                  <a:srgbClr val="4D4D4D"/>
                </a:solidFill>
              </a:rPr>
              <a:t>Recruitment to other posts in Teams complete or underway with anticipated start in Jan 2020</a:t>
            </a:r>
          </a:p>
          <a:p>
            <a:pPr marL="357188" indent="-357188">
              <a:spcBef>
                <a:spcPct val="40000"/>
              </a:spcBef>
            </a:pPr>
            <a:r>
              <a:rPr lang="en-GB" altLang="en-US" dirty="0">
                <a:solidFill>
                  <a:srgbClr val="4D4D4D"/>
                </a:solidFill>
              </a:rPr>
              <a:t>Teams to be fully operational by Dec 2019 / September 2020 when trainees finish course</a:t>
            </a:r>
          </a:p>
          <a:p>
            <a:pPr marL="357188" indent="-357188">
              <a:spcBef>
                <a:spcPct val="40000"/>
              </a:spcBef>
            </a:pPr>
            <a:r>
              <a:rPr lang="en-GB" altLang="en-US" dirty="0">
                <a:solidFill>
                  <a:srgbClr val="4D4D4D"/>
                </a:solidFill>
              </a:rPr>
              <a:t>Trainees on placement two then three days a week building relationships and seeing YP as per their course requirements.</a:t>
            </a:r>
          </a:p>
          <a:p>
            <a:pPr marL="357188" indent="-357188">
              <a:spcBef>
                <a:spcPct val="40000"/>
              </a:spcBef>
            </a:pPr>
            <a:endParaRPr lang="en-GB" altLang="en-US" sz="2600" dirty="0"/>
          </a:p>
        </p:txBody>
      </p:sp>
      <p:sp>
        <p:nvSpPr>
          <p:cNvPr id="4" name="Rectangle 3"/>
          <p:cNvSpPr/>
          <p:nvPr/>
        </p:nvSpPr>
        <p:spPr bwMode="auto">
          <a:xfrm>
            <a:off x="489527" y="6142182"/>
            <a:ext cx="3168073" cy="45258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GB">
              <a:solidFill>
                <a:srgbClr val="000000"/>
              </a:solidFill>
            </a:endParaRPr>
          </a:p>
        </p:txBody>
      </p:sp>
      <p:pic>
        <p:nvPicPr>
          <p:cNvPr id="7" name="Picture 6" descr="Joint comm_comps NHS"/>
          <p:cNvPicPr/>
          <p:nvPr/>
        </p:nvPicPr>
        <p:blipFill rotWithShape="1">
          <a:blip r:embed="rId2" r:link="rId3">
            <a:extLst>
              <a:ext uri="{28A0092B-C50C-407E-A947-70E740481C1C}">
                <a14:useLocalDpi xmlns:a14="http://schemas.microsoft.com/office/drawing/2010/main" val="0"/>
              </a:ext>
            </a:extLst>
          </a:blip>
          <a:srcRect r="20530"/>
          <a:stretch>
            <a:fillRect/>
          </a:stretch>
        </p:blipFill>
        <p:spPr bwMode="auto">
          <a:xfrm>
            <a:off x="489527" y="6060332"/>
            <a:ext cx="4260225" cy="617558"/>
          </a:xfrm>
          <a:prstGeom prst="rect">
            <a:avLst/>
          </a:prstGeom>
          <a:noFill/>
          <a:ln>
            <a:noFill/>
          </a:ln>
        </p:spPr>
      </p:pic>
    </p:spTree>
    <p:extLst>
      <p:ext uri="{BB962C8B-B14F-4D97-AF65-F5344CB8AC3E}">
        <p14:creationId xmlns:p14="http://schemas.microsoft.com/office/powerpoint/2010/main" val="27705520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489527" y="113865"/>
            <a:ext cx="8093075" cy="1143000"/>
          </a:xfrm>
        </p:spPr>
        <p:txBody>
          <a:bodyPr/>
          <a:lstStyle/>
          <a:p>
            <a:pPr lvl="0"/>
            <a:r>
              <a:rPr lang="en-GB" dirty="0"/>
              <a:t>Potential interventions and activity in schools</a:t>
            </a:r>
          </a:p>
        </p:txBody>
      </p:sp>
      <p:sp>
        <p:nvSpPr>
          <p:cNvPr id="2055" name="Rectangle 7"/>
          <p:cNvSpPr>
            <a:spLocks noGrp="1" noChangeArrowheads="1"/>
          </p:cNvSpPr>
          <p:nvPr>
            <p:ph type="body" idx="1"/>
          </p:nvPr>
        </p:nvSpPr>
        <p:spPr>
          <a:xfrm>
            <a:off x="489527" y="1412776"/>
            <a:ext cx="8093075" cy="3835400"/>
          </a:xfrm>
        </p:spPr>
        <p:txBody>
          <a:bodyPr/>
          <a:lstStyle/>
          <a:p>
            <a:r>
              <a:rPr lang="en-US" sz="2400" dirty="0">
                <a:solidFill>
                  <a:srgbClr val="4D4D4D"/>
                </a:solidFill>
              </a:rPr>
              <a:t>Assessment of mental health needs </a:t>
            </a:r>
          </a:p>
          <a:p>
            <a:r>
              <a:rPr lang="en-US" sz="2400" dirty="0">
                <a:solidFill>
                  <a:srgbClr val="4D4D4D"/>
                </a:solidFill>
              </a:rPr>
              <a:t>Signposting, guided self-help and social prescribing</a:t>
            </a:r>
          </a:p>
          <a:p>
            <a:r>
              <a:rPr lang="en-US" sz="2400" dirty="0">
                <a:solidFill>
                  <a:srgbClr val="4D4D4D"/>
                </a:solidFill>
              </a:rPr>
              <a:t>Consultation and training for education staff</a:t>
            </a:r>
          </a:p>
          <a:p>
            <a:r>
              <a:rPr lang="en-US" sz="2400" dirty="0">
                <a:solidFill>
                  <a:srgbClr val="4D4D4D"/>
                </a:solidFill>
              </a:rPr>
              <a:t>Support to peer mentoring </a:t>
            </a:r>
            <a:r>
              <a:rPr lang="en-US" sz="2400" dirty="0" err="1">
                <a:solidFill>
                  <a:srgbClr val="4D4D4D"/>
                </a:solidFill>
              </a:rPr>
              <a:t>programmes</a:t>
            </a:r>
            <a:r>
              <a:rPr lang="en-US" sz="2400" dirty="0">
                <a:solidFill>
                  <a:srgbClr val="4D4D4D"/>
                </a:solidFill>
              </a:rPr>
              <a:t> </a:t>
            </a:r>
          </a:p>
          <a:p>
            <a:r>
              <a:rPr lang="en-US" sz="2400" dirty="0">
                <a:solidFill>
                  <a:srgbClr val="4D4D4D"/>
                </a:solidFill>
              </a:rPr>
              <a:t>Individual brief interventions for children, young people and family systems </a:t>
            </a:r>
          </a:p>
          <a:p>
            <a:r>
              <a:rPr lang="en-US" sz="2400" dirty="0">
                <a:solidFill>
                  <a:srgbClr val="4D4D4D"/>
                </a:solidFill>
              </a:rPr>
              <a:t>Group interventions for CYP or parent/carers for common mental health problems</a:t>
            </a:r>
          </a:p>
          <a:p>
            <a:r>
              <a:rPr lang="en-US" sz="2400" dirty="0">
                <a:solidFill>
                  <a:srgbClr val="4D4D4D"/>
                </a:solidFill>
              </a:rPr>
              <a:t>Psycho-education groups for CYP or parent/carers</a:t>
            </a:r>
          </a:p>
          <a:p>
            <a:pPr marL="0" indent="0">
              <a:buNone/>
            </a:pPr>
            <a:endParaRPr lang="en-US" sz="1200" dirty="0"/>
          </a:p>
        </p:txBody>
      </p:sp>
      <p:sp>
        <p:nvSpPr>
          <p:cNvPr id="4" name="Rectangle 3"/>
          <p:cNvSpPr/>
          <p:nvPr/>
        </p:nvSpPr>
        <p:spPr bwMode="auto">
          <a:xfrm>
            <a:off x="489527" y="6142182"/>
            <a:ext cx="3168073" cy="45258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GB">
              <a:solidFill>
                <a:srgbClr val="000000"/>
              </a:solidFill>
            </a:endParaRPr>
          </a:p>
        </p:txBody>
      </p:sp>
      <p:pic>
        <p:nvPicPr>
          <p:cNvPr id="7" name="Picture 6" descr="Joint comm_comps NHS"/>
          <p:cNvPicPr/>
          <p:nvPr/>
        </p:nvPicPr>
        <p:blipFill rotWithShape="1">
          <a:blip r:embed="rId2" r:link="rId3">
            <a:extLst>
              <a:ext uri="{28A0092B-C50C-407E-A947-70E740481C1C}">
                <a14:useLocalDpi xmlns:a14="http://schemas.microsoft.com/office/drawing/2010/main" val="0"/>
              </a:ext>
            </a:extLst>
          </a:blip>
          <a:srcRect r="20530"/>
          <a:stretch>
            <a:fillRect/>
          </a:stretch>
        </p:blipFill>
        <p:spPr bwMode="auto">
          <a:xfrm>
            <a:off x="489527" y="6026766"/>
            <a:ext cx="4260225" cy="617558"/>
          </a:xfrm>
          <a:prstGeom prst="rect">
            <a:avLst/>
          </a:prstGeom>
          <a:noFill/>
          <a:ln>
            <a:noFill/>
          </a:ln>
        </p:spPr>
      </p:pic>
    </p:spTree>
    <p:extLst>
      <p:ext uri="{BB962C8B-B14F-4D97-AF65-F5344CB8AC3E}">
        <p14:creationId xmlns:p14="http://schemas.microsoft.com/office/powerpoint/2010/main" val="35927843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711" y="0"/>
            <a:ext cx="8712993" cy="974690"/>
          </a:xfrm>
        </p:spPr>
        <p:txBody>
          <a:bodyPr>
            <a:noAutofit/>
          </a:bodyPr>
          <a:lstStyle/>
          <a:p>
            <a:r>
              <a:rPr lang="en-GB" sz="3400" dirty="0"/>
              <a:t>Strategic Leads for Mental Health in Schools</a:t>
            </a:r>
          </a:p>
        </p:txBody>
      </p:sp>
      <p:sp>
        <p:nvSpPr>
          <p:cNvPr id="3" name="Content Placeholder 2"/>
          <p:cNvSpPr>
            <a:spLocks noGrp="1"/>
          </p:cNvSpPr>
          <p:nvPr>
            <p:ph idx="1"/>
          </p:nvPr>
        </p:nvSpPr>
        <p:spPr>
          <a:xfrm>
            <a:off x="300860" y="884256"/>
            <a:ext cx="8640960" cy="4692580"/>
          </a:xfrm>
        </p:spPr>
        <p:txBody>
          <a:bodyPr>
            <a:noAutofit/>
          </a:bodyPr>
          <a:lstStyle/>
          <a:p>
            <a:pPr marL="0" lvl="0" indent="0">
              <a:buNone/>
            </a:pPr>
            <a:endParaRPr lang="en-GB" altLang="en-US" sz="800" dirty="0">
              <a:solidFill>
                <a:prstClr val="black"/>
              </a:solidFill>
            </a:endParaRPr>
          </a:p>
          <a:p>
            <a:pPr lvl="0">
              <a:buFont typeface="Wingdings" pitchFamily="2" charset="2"/>
              <a:buChar char="Ø"/>
            </a:pPr>
            <a:r>
              <a:rPr lang="en-GB" altLang="en-US" sz="2000" dirty="0">
                <a:solidFill>
                  <a:srgbClr val="4D4D4D"/>
                </a:solidFill>
              </a:rPr>
              <a:t>Critical role in supporting the development of the Education Mental Health Support Teams model, pathways and supporting mobilisation. </a:t>
            </a:r>
            <a:endParaRPr lang="en-GB" altLang="en-US" sz="2000" dirty="0" smtClean="0">
              <a:solidFill>
                <a:srgbClr val="4D4D4D"/>
              </a:solidFill>
            </a:endParaRPr>
          </a:p>
          <a:p>
            <a:pPr lvl="0">
              <a:buFont typeface="Wingdings" pitchFamily="2" charset="2"/>
              <a:buChar char="Ø"/>
            </a:pPr>
            <a:endParaRPr lang="en-GB" altLang="en-US" sz="1000" dirty="0">
              <a:solidFill>
                <a:srgbClr val="4D4D4D"/>
              </a:solidFill>
            </a:endParaRPr>
          </a:p>
          <a:p>
            <a:pPr lvl="0">
              <a:buFont typeface="Wingdings" pitchFamily="2" charset="2"/>
              <a:buChar char="Ø"/>
            </a:pPr>
            <a:r>
              <a:rPr lang="en-GB" altLang="en-US" sz="2000" dirty="0" smtClean="0">
                <a:solidFill>
                  <a:srgbClr val="4D4D4D"/>
                </a:solidFill>
              </a:rPr>
              <a:t>HCC </a:t>
            </a:r>
            <a:r>
              <a:rPr lang="en-GB" altLang="en-US" sz="2000" dirty="0">
                <a:solidFill>
                  <a:srgbClr val="4D4D4D"/>
                </a:solidFill>
              </a:rPr>
              <a:t>Behaviour Strategy input</a:t>
            </a:r>
            <a:r>
              <a:rPr lang="en-GB" altLang="en-US" sz="2000" dirty="0" smtClean="0">
                <a:solidFill>
                  <a:srgbClr val="4D4D4D"/>
                </a:solidFill>
              </a:rPr>
              <a:t>.</a:t>
            </a:r>
          </a:p>
          <a:p>
            <a:pPr lvl="0">
              <a:buFont typeface="Wingdings" pitchFamily="2" charset="2"/>
              <a:buChar char="Ø"/>
            </a:pPr>
            <a:endParaRPr lang="en-GB" altLang="en-US" sz="1000" dirty="0">
              <a:solidFill>
                <a:srgbClr val="4D4D4D"/>
              </a:solidFill>
            </a:endParaRPr>
          </a:p>
          <a:p>
            <a:pPr lvl="0">
              <a:buFont typeface="Wingdings" pitchFamily="2" charset="2"/>
              <a:buChar char="Ø"/>
            </a:pPr>
            <a:r>
              <a:rPr lang="en-GB" altLang="en-US" sz="2000" dirty="0" smtClean="0">
                <a:solidFill>
                  <a:srgbClr val="4D4D4D"/>
                </a:solidFill>
              </a:rPr>
              <a:t>SEND </a:t>
            </a:r>
            <a:r>
              <a:rPr lang="en-GB" altLang="en-US" sz="2000" dirty="0">
                <a:solidFill>
                  <a:srgbClr val="4D4D4D"/>
                </a:solidFill>
              </a:rPr>
              <a:t>Transformation input</a:t>
            </a:r>
            <a:r>
              <a:rPr lang="en-GB" altLang="en-US" sz="2000" dirty="0" smtClean="0">
                <a:solidFill>
                  <a:srgbClr val="4D4D4D"/>
                </a:solidFill>
              </a:rPr>
              <a:t>.</a:t>
            </a:r>
          </a:p>
          <a:p>
            <a:pPr lvl="0">
              <a:buFont typeface="Wingdings" pitchFamily="2" charset="2"/>
              <a:buChar char="Ø"/>
            </a:pPr>
            <a:endParaRPr lang="en-GB" altLang="en-US" sz="1000" dirty="0">
              <a:solidFill>
                <a:srgbClr val="4D4D4D"/>
              </a:solidFill>
            </a:endParaRPr>
          </a:p>
          <a:p>
            <a:pPr lvl="0">
              <a:buFont typeface="Wingdings" pitchFamily="2" charset="2"/>
              <a:buChar char="Ø"/>
            </a:pPr>
            <a:r>
              <a:rPr lang="en-GB" altLang="en-US" sz="2000" dirty="0" smtClean="0">
                <a:solidFill>
                  <a:srgbClr val="4D4D4D"/>
                </a:solidFill>
              </a:rPr>
              <a:t>CAMHS </a:t>
            </a:r>
            <a:r>
              <a:rPr lang="en-GB" altLang="en-US" sz="2000" dirty="0">
                <a:solidFill>
                  <a:srgbClr val="4D4D4D"/>
                </a:solidFill>
              </a:rPr>
              <a:t>Transformation input</a:t>
            </a:r>
            <a:r>
              <a:rPr lang="en-GB" altLang="en-US" sz="2000" dirty="0" smtClean="0">
                <a:solidFill>
                  <a:srgbClr val="4D4D4D"/>
                </a:solidFill>
              </a:rPr>
              <a:t>.</a:t>
            </a:r>
          </a:p>
          <a:p>
            <a:pPr lvl="0">
              <a:buFont typeface="Wingdings" pitchFamily="2" charset="2"/>
              <a:buChar char="Ø"/>
            </a:pPr>
            <a:endParaRPr lang="en-GB" altLang="en-US" sz="1000" dirty="0">
              <a:solidFill>
                <a:srgbClr val="4D4D4D"/>
              </a:solidFill>
            </a:endParaRPr>
          </a:p>
          <a:p>
            <a:pPr lvl="0">
              <a:buFont typeface="Wingdings" pitchFamily="2" charset="2"/>
              <a:buChar char="Ø"/>
            </a:pPr>
            <a:r>
              <a:rPr lang="en-GB" altLang="en-US" sz="2000" dirty="0" smtClean="0">
                <a:solidFill>
                  <a:srgbClr val="4D4D4D"/>
                </a:solidFill>
              </a:rPr>
              <a:t>Whole </a:t>
            </a:r>
            <a:r>
              <a:rPr lang="en-GB" altLang="en-US" sz="2000" dirty="0">
                <a:solidFill>
                  <a:srgbClr val="4D4D4D"/>
                </a:solidFill>
              </a:rPr>
              <a:t>School Approach promotion (</a:t>
            </a:r>
            <a:r>
              <a:rPr lang="en-GB" altLang="en-US" sz="2000" dirty="0" err="1">
                <a:solidFill>
                  <a:srgbClr val="4D4D4D"/>
                </a:solidFill>
              </a:rPr>
              <a:t>kitemark</a:t>
            </a:r>
            <a:r>
              <a:rPr lang="en-GB" altLang="en-US" sz="2000" dirty="0">
                <a:solidFill>
                  <a:srgbClr val="4D4D4D"/>
                </a:solidFill>
              </a:rPr>
              <a:t> and accreditation</a:t>
            </a:r>
            <a:r>
              <a:rPr lang="en-GB" altLang="en-US" sz="2000" dirty="0" smtClean="0">
                <a:solidFill>
                  <a:srgbClr val="4D4D4D"/>
                </a:solidFill>
              </a:rPr>
              <a:t>).</a:t>
            </a:r>
          </a:p>
          <a:p>
            <a:pPr lvl="0">
              <a:buFont typeface="Wingdings" pitchFamily="2" charset="2"/>
              <a:buChar char="Ø"/>
            </a:pPr>
            <a:endParaRPr lang="en-GB" altLang="en-US" sz="1000" dirty="0">
              <a:solidFill>
                <a:srgbClr val="4D4D4D"/>
              </a:solidFill>
            </a:endParaRPr>
          </a:p>
          <a:p>
            <a:pPr>
              <a:buFont typeface="Wingdings" pitchFamily="2" charset="2"/>
              <a:buChar char="Ø"/>
            </a:pPr>
            <a:r>
              <a:rPr lang="en-GB" altLang="en-US" sz="2000" dirty="0" smtClean="0">
                <a:solidFill>
                  <a:srgbClr val="4D4D4D"/>
                </a:solidFill>
              </a:rPr>
              <a:t>Ensuring </a:t>
            </a:r>
            <a:r>
              <a:rPr lang="en-GB" altLang="en-US" sz="2000" dirty="0">
                <a:solidFill>
                  <a:srgbClr val="4D4D4D"/>
                </a:solidFill>
              </a:rPr>
              <a:t>the voice of schools are heard in the CAMHS Transformation plans</a:t>
            </a:r>
            <a:r>
              <a:rPr lang="en-GB" altLang="en-US" sz="2000" dirty="0" smtClean="0">
                <a:solidFill>
                  <a:srgbClr val="4D4D4D"/>
                </a:solidFill>
              </a:rPr>
              <a:t>.</a:t>
            </a:r>
            <a:endParaRPr lang="en-GB" sz="2000" dirty="0">
              <a:solidFill>
                <a:srgbClr val="4D4D4D"/>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5877272"/>
            <a:ext cx="1131868" cy="73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Joint comm_comps NHS"/>
          <p:cNvPicPr/>
          <p:nvPr/>
        </p:nvPicPr>
        <p:blipFill rotWithShape="1">
          <a:blip r:embed="rId3" r:link="rId4">
            <a:extLst>
              <a:ext uri="{28A0092B-C50C-407E-A947-70E740481C1C}">
                <a14:useLocalDpi xmlns:a14="http://schemas.microsoft.com/office/drawing/2010/main" val="0"/>
              </a:ext>
            </a:extLst>
          </a:blip>
          <a:srcRect r="20530"/>
          <a:stretch/>
        </p:blipFill>
        <p:spPr bwMode="auto">
          <a:xfrm>
            <a:off x="467544" y="6021998"/>
            <a:ext cx="4260225" cy="617558"/>
          </a:xfrm>
          <a:prstGeom prst="rect">
            <a:avLst/>
          </a:prstGeom>
          <a:noFill/>
          <a:ln>
            <a:noFill/>
          </a:ln>
        </p:spPr>
      </p:pic>
    </p:spTree>
    <p:extLst>
      <p:ext uri="{BB962C8B-B14F-4D97-AF65-F5344CB8AC3E}">
        <p14:creationId xmlns:p14="http://schemas.microsoft.com/office/powerpoint/2010/main" val="894519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solidFill>
                  <a:srgbClr val="4D4D4D"/>
                </a:solidFill>
              </a:rPr>
              <a:t>Schools Forum will decide this week on an option for consultation on distributing the remainder of the funding</a:t>
            </a:r>
          </a:p>
          <a:p>
            <a:r>
              <a:rPr lang="en-GB" dirty="0" smtClean="0">
                <a:solidFill>
                  <a:srgbClr val="4D4D4D"/>
                </a:solidFill>
              </a:rPr>
              <a:t>Our proposal is +3.6% on all unit funding rates except secondary lump sum (at max) and premises.</a:t>
            </a:r>
          </a:p>
          <a:p>
            <a:r>
              <a:rPr lang="en-GB" dirty="0" smtClean="0">
                <a:solidFill>
                  <a:srgbClr val="4D4D4D"/>
                </a:solidFill>
              </a:rPr>
              <a:t>Information being put out by DfE and by NEU on school-level funding changes is flawed in various respects and does not reflect position of individual schools in Hertfordshire. You will not be able to reconcile it back to your budgets. </a:t>
            </a:r>
            <a:endParaRPr lang="en-GB" dirty="0">
              <a:solidFill>
                <a:srgbClr val="4D4D4D"/>
              </a:solidFill>
            </a:endParaRPr>
          </a:p>
        </p:txBody>
      </p:sp>
      <p:sp>
        <p:nvSpPr>
          <p:cNvPr id="3" name="Title 2"/>
          <p:cNvSpPr>
            <a:spLocks noGrp="1"/>
          </p:cNvSpPr>
          <p:nvPr>
            <p:ph type="title"/>
          </p:nvPr>
        </p:nvSpPr>
        <p:spPr/>
        <p:txBody>
          <a:bodyPr/>
          <a:lstStyle/>
          <a:p>
            <a:r>
              <a:rPr lang="en-GB" dirty="0" smtClean="0"/>
              <a:t>Distribution of funding</a:t>
            </a:r>
            <a:endParaRPr lang="en-GB" dirty="0"/>
          </a:p>
        </p:txBody>
      </p:sp>
    </p:spTree>
    <p:extLst>
      <p:ext uri="{BB962C8B-B14F-4D97-AF65-F5344CB8AC3E}">
        <p14:creationId xmlns:p14="http://schemas.microsoft.com/office/powerpoint/2010/main" val="33968522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5749060"/>
            <a:ext cx="1131868" cy="73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00200" y="0"/>
            <a:ext cx="8738073" cy="894303"/>
          </a:xfrm>
        </p:spPr>
        <p:txBody>
          <a:bodyPr>
            <a:noAutofit/>
          </a:bodyPr>
          <a:lstStyle/>
          <a:p>
            <a:r>
              <a:rPr lang="en-GB" sz="3200" dirty="0"/>
              <a:t>Mental Health Leads training and resources</a:t>
            </a:r>
            <a:r>
              <a:rPr lang="en-GB" sz="3200" dirty="0">
                <a:solidFill>
                  <a:srgbClr val="0070C0"/>
                </a:solidFill>
              </a:rPr>
              <a:t> </a:t>
            </a:r>
          </a:p>
        </p:txBody>
      </p:sp>
      <p:sp>
        <p:nvSpPr>
          <p:cNvPr id="3" name="Content Placeholder 2"/>
          <p:cNvSpPr>
            <a:spLocks noGrp="1"/>
          </p:cNvSpPr>
          <p:nvPr>
            <p:ph idx="1"/>
          </p:nvPr>
        </p:nvSpPr>
        <p:spPr>
          <a:xfrm>
            <a:off x="325992" y="908721"/>
            <a:ext cx="8496944" cy="4464496"/>
          </a:xfrm>
        </p:spPr>
        <p:txBody>
          <a:bodyPr>
            <a:noAutofit/>
          </a:bodyPr>
          <a:lstStyle/>
          <a:p>
            <a:pPr>
              <a:buFont typeface="Wingdings" pitchFamily="2" charset="2"/>
              <a:buChar char="Ø"/>
            </a:pPr>
            <a:r>
              <a:rPr lang="en-GB" sz="2100" dirty="0"/>
              <a:t>All Hertfordshire schools are invited to nominate a Mental Health Lead and a Deputy Lead. </a:t>
            </a:r>
          </a:p>
          <a:p>
            <a:pPr>
              <a:buFont typeface="Wingdings" pitchFamily="2" charset="2"/>
              <a:buChar char="Ø"/>
            </a:pPr>
            <a:r>
              <a:rPr lang="en-GB" sz="2100" dirty="0" smtClean="0"/>
              <a:t>Mental </a:t>
            </a:r>
            <a:r>
              <a:rPr lang="en-GB" sz="2100" dirty="0"/>
              <a:t>Health Leads and Deputy Leads are asked to attend the Mental Health Lead level 2 training and attend a refresher session after 2 years.</a:t>
            </a:r>
          </a:p>
          <a:p>
            <a:pPr>
              <a:buFont typeface="Wingdings" pitchFamily="2" charset="2"/>
              <a:buChar char="Ø"/>
            </a:pPr>
            <a:r>
              <a:rPr lang="en-GB" sz="2100" dirty="0" smtClean="0"/>
              <a:t>Quality </a:t>
            </a:r>
            <a:r>
              <a:rPr lang="en-GB" sz="2100" dirty="0"/>
              <a:t>assured slides are provided in the Level 2 training  to support Leads to deliver a whole school mental health awareness session. </a:t>
            </a:r>
          </a:p>
          <a:p>
            <a:pPr>
              <a:buFont typeface="Wingdings" pitchFamily="2" charset="2"/>
              <a:buChar char="Ø"/>
            </a:pPr>
            <a:r>
              <a:rPr lang="en-GB" sz="2100" dirty="0" smtClean="0"/>
              <a:t>Leads </a:t>
            </a:r>
            <a:r>
              <a:rPr lang="en-GB" sz="2100" dirty="0"/>
              <a:t>are expected to ensure all staff have completed two e-learning modules from the national quality assured: </a:t>
            </a:r>
            <a:r>
              <a:rPr lang="en-GB" sz="2100" dirty="0">
                <a:solidFill>
                  <a:schemeClr val="accent5">
                    <a:lumMod val="50000"/>
                  </a:schemeClr>
                </a:solidFill>
                <a:hlinkClick r:id="rId4">
                  <a:extLst>
                    <a:ext uri="{A12FA001-AC4F-418D-AE19-62706E023703}">
                      <ahyp:hlinkClr xmlns="" xmlns:ahyp="http://schemas.microsoft.com/office/drawing/2018/hyperlinkcolor" val="tx"/>
                    </a:ext>
                  </a:extLst>
                </a:hlinkClick>
              </a:rPr>
              <a:t>www.Minded.org.uk</a:t>
            </a:r>
            <a:endParaRPr lang="en-GB" sz="2100" dirty="0">
              <a:solidFill>
                <a:schemeClr val="accent5">
                  <a:lumMod val="50000"/>
                </a:schemeClr>
              </a:solidFill>
            </a:endParaRPr>
          </a:p>
          <a:p>
            <a:pPr>
              <a:buFont typeface="Wingdings" pitchFamily="2" charset="2"/>
              <a:buChar char="Ø"/>
            </a:pPr>
            <a:r>
              <a:rPr lang="en-GB" sz="2100" dirty="0" smtClean="0"/>
              <a:t>Quality </a:t>
            </a:r>
            <a:r>
              <a:rPr lang="en-GB" sz="2100" dirty="0"/>
              <a:t>assured resources and Mental Health Leads Toolkit are available on registration onto  </a:t>
            </a:r>
            <a:r>
              <a:rPr lang="en-GB" sz="2100" dirty="0" smtClean="0">
                <a:solidFill>
                  <a:schemeClr val="accent5">
                    <a:lumMod val="50000"/>
                  </a:schemeClr>
                </a:solidFill>
                <a:hlinkClick r:id="rId5">
                  <a:extLst>
                    <a:ext uri="{A12FA001-AC4F-418D-AE19-62706E023703}">
                      <ahyp:hlinkClr xmlns="" xmlns:ahyp="http://schemas.microsoft.com/office/drawing/2018/hyperlinkcolor" val="tx"/>
                    </a:ext>
                  </a:extLst>
                </a:hlinkClick>
              </a:rPr>
              <a:t>www.healthyyoungmindsinherts.org</a:t>
            </a:r>
            <a:endParaRPr lang="en-GB" sz="2100" dirty="0"/>
          </a:p>
        </p:txBody>
      </p:sp>
      <p:pic>
        <p:nvPicPr>
          <p:cNvPr id="5" name="Picture 4" descr="Joint comm_comps NHS"/>
          <p:cNvPicPr/>
          <p:nvPr/>
        </p:nvPicPr>
        <p:blipFill rotWithShape="1">
          <a:blip r:embed="rId6" r:link="rId7">
            <a:extLst>
              <a:ext uri="{28A0092B-C50C-407E-A947-70E740481C1C}">
                <a14:useLocalDpi xmlns:a14="http://schemas.microsoft.com/office/drawing/2010/main" val="0"/>
              </a:ext>
            </a:extLst>
          </a:blip>
          <a:srcRect r="20530"/>
          <a:stretch/>
        </p:blipFill>
        <p:spPr bwMode="auto">
          <a:xfrm>
            <a:off x="395536" y="6021998"/>
            <a:ext cx="4260225" cy="617558"/>
          </a:xfrm>
          <a:prstGeom prst="rect">
            <a:avLst/>
          </a:prstGeom>
          <a:noFill/>
          <a:ln>
            <a:noFill/>
          </a:ln>
        </p:spPr>
      </p:pic>
    </p:spTree>
    <p:extLst>
      <p:ext uri="{BB962C8B-B14F-4D97-AF65-F5344CB8AC3E}">
        <p14:creationId xmlns:p14="http://schemas.microsoft.com/office/powerpoint/2010/main" val="886458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2021" y="78108"/>
            <a:ext cx="8229600" cy="706090"/>
          </a:xfrm>
        </p:spPr>
        <p:txBody>
          <a:bodyPr>
            <a:normAutofit/>
          </a:bodyPr>
          <a:lstStyle/>
          <a:p>
            <a:r>
              <a:rPr lang="en-GB" sz="3600" dirty="0"/>
              <a:t>The Mental Health Lead role</a:t>
            </a:r>
          </a:p>
        </p:txBody>
      </p:sp>
      <p:sp>
        <p:nvSpPr>
          <p:cNvPr id="5" name="Text Placeholder 4"/>
          <p:cNvSpPr>
            <a:spLocks noGrp="1"/>
          </p:cNvSpPr>
          <p:nvPr>
            <p:ph type="body" idx="1"/>
          </p:nvPr>
        </p:nvSpPr>
        <p:spPr>
          <a:xfrm>
            <a:off x="107504" y="908720"/>
            <a:ext cx="4248472" cy="432048"/>
          </a:xfrm>
          <a:ln>
            <a:solidFill>
              <a:srgbClr val="7030A0"/>
            </a:solidFill>
          </a:ln>
        </p:spPr>
        <p:txBody>
          <a:bodyPr>
            <a:normAutofit lnSpcReduction="10000"/>
          </a:bodyPr>
          <a:lstStyle/>
          <a:p>
            <a:r>
              <a:rPr lang="en-GB" dirty="0">
                <a:solidFill>
                  <a:srgbClr val="4D4D4D"/>
                </a:solidFill>
              </a:rPr>
              <a:t>What it is:</a:t>
            </a:r>
          </a:p>
        </p:txBody>
      </p:sp>
      <p:sp>
        <p:nvSpPr>
          <p:cNvPr id="6" name="Content Placeholder 5"/>
          <p:cNvSpPr>
            <a:spLocks noGrp="1"/>
          </p:cNvSpPr>
          <p:nvPr>
            <p:ph sz="half" idx="2"/>
          </p:nvPr>
        </p:nvSpPr>
        <p:spPr>
          <a:xfrm>
            <a:off x="107504" y="1556792"/>
            <a:ext cx="4248472" cy="4032448"/>
          </a:xfrm>
          <a:ln>
            <a:solidFill>
              <a:srgbClr val="7030A0"/>
            </a:solidFill>
          </a:ln>
        </p:spPr>
        <p:txBody>
          <a:bodyPr>
            <a:normAutofit/>
          </a:bodyPr>
          <a:lstStyle/>
          <a:p>
            <a:pPr>
              <a:buFont typeface="Wingdings" pitchFamily="2" charset="2"/>
              <a:buChar char="Ø"/>
            </a:pPr>
            <a:r>
              <a:rPr lang="en-GB" sz="1800" dirty="0">
                <a:solidFill>
                  <a:srgbClr val="4D4D4D"/>
                </a:solidFill>
              </a:rPr>
              <a:t>Developing the whole school approach.</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Identifying pupils with difficulties.</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Liaison with local services.</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Co-ordination of school based interventions.</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Support for staff development and monitoring of outcomes. </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The government proposes to incentivise this role. </a:t>
            </a:r>
          </a:p>
        </p:txBody>
      </p:sp>
      <p:sp>
        <p:nvSpPr>
          <p:cNvPr id="7" name="Text Placeholder 6"/>
          <p:cNvSpPr>
            <a:spLocks noGrp="1"/>
          </p:cNvSpPr>
          <p:nvPr>
            <p:ph type="body" sz="quarter" idx="3"/>
          </p:nvPr>
        </p:nvSpPr>
        <p:spPr>
          <a:xfrm>
            <a:off x="4572000" y="908720"/>
            <a:ext cx="4462859" cy="432048"/>
          </a:xfrm>
          <a:ln>
            <a:solidFill>
              <a:srgbClr val="7030A0"/>
            </a:solidFill>
          </a:ln>
        </p:spPr>
        <p:txBody>
          <a:bodyPr>
            <a:normAutofit lnSpcReduction="10000"/>
          </a:bodyPr>
          <a:lstStyle/>
          <a:p>
            <a:r>
              <a:rPr lang="en-GB" dirty="0">
                <a:solidFill>
                  <a:srgbClr val="4D4D4D"/>
                </a:solidFill>
              </a:rPr>
              <a:t>What it is not:</a:t>
            </a:r>
          </a:p>
        </p:txBody>
      </p:sp>
      <p:sp>
        <p:nvSpPr>
          <p:cNvPr id="8" name="Content Placeholder 7"/>
          <p:cNvSpPr>
            <a:spLocks noGrp="1"/>
          </p:cNvSpPr>
          <p:nvPr>
            <p:ph sz="quarter" idx="4"/>
          </p:nvPr>
        </p:nvSpPr>
        <p:spPr>
          <a:xfrm>
            <a:off x="4572000" y="1700808"/>
            <a:ext cx="4464496" cy="3744416"/>
          </a:xfrm>
          <a:ln>
            <a:solidFill>
              <a:srgbClr val="7030A0"/>
            </a:solidFill>
          </a:ln>
        </p:spPr>
        <p:txBody>
          <a:bodyPr>
            <a:normAutofit/>
          </a:bodyPr>
          <a:lstStyle/>
          <a:p>
            <a:pPr>
              <a:buFont typeface="Wingdings" pitchFamily="2" charset="2"/>
              <a:buChar char="Ø"/>
            </a:pPr>
            <a:r>
              <a:rPr lang="en-GB" sz="1800" dirty="0">
                <a:solidFill>
                  <a:srgbClr val="4D4D4D"/>
                </a:solidFill>
              </a:rPr>
              <a:t>Therapist.</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The only person responsible for Children's Mental Health in school.</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Having to have all the answers.</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Fixing all problems/issues or children/staff or families.</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Separate from the Whole School Approach to mental health and wellbeing.</a:t>
            </a:r>
          </a:p>
          <a:p>
            <a:endParaRPr lang="en-GB" sz="800" dirty="0"/>
          </a:p>
        </p:txBody>
      </p:sp>
      <p:pic>
        <p:nvPicPr>
          <p:cNvPr id="9" name="Picture 8" descr="Joint comm_comps NHS"/>
          <p:cNvPicPr/>
          <p:nvPr/>
        </p:nvPicPr>
        <p:blipFill rotWithShape="1">
          <a:blip r:embed="rId2" r:link="rId3">
            <a:extLst>
              <a:ext uri="{28A0092B-C50C-407E-A947-70E740481C1C}">
                <a14:useLocalDpi xmlns:a14="http://schemas.microsoft.com/office/drawing/2010/main" val="0"/>
              </a:ext>
            </a:extLst>
          </a:blip>
          <a:srcRect r="20530"/>
          <a:stretch/>
        </p:blipFill>
        <p:spPr bwMode="auto">
          <a:xfrm>
            <a:off x="323528" y="6021998"/>
            <a:ext cx="4260225" cy="617558"/>
          </a:xfrm>
          <a:prstGeom prst="rect">
            <a:avLst/>
          </a:prstGeom>
          <a:noFill/>
          <a:ln>
            <a:noFill/>
          </a:ln>
        </p:spPr>
      </p:pic>
    </p:spTree>
    <p:extLst>
      <p:ext uri="{BB962C8B-B14F-4D97-AF65-F5344CB8AC3E}">
        <p14:creationId xmlns:p14="http://schemas.microsoft.com/office/powerpoint/2010/main" val="228974753"/>
      </p:ext>
    </p:extLst>
  </p:cSld>
  <p:clrMapOvr>
    <a:masterClrMapping/>
  </p:clrMapOvr>
  <p:transition spd="slow">
    <p:wheel spokes="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634082"/>
          </a:xfrm>
        </p:spPr>
        <p:txBody>
          <a:bodyPr>
            <a:normAutofit fontScale="90000"/>
          </a:bodyPr>
          <a:lstStyle/>
          <a:p>
            <a:r>
              <a:rPr lang="en-GB" sz="3200" dirty="0"/>
              <a:t>Whole School Approach – Self Review </a:t>
            </a:r>
            <a:r>
              <a:rPr lang="en-GB" sz="3200" dirty="0" err="1"/>
              <a:t>Kitemark</a:t>
            </a:r>
            <a:endParaRPr lang="en-GB" sz="3200" dirty="0"/>
          </a:p>
        </p:txBody>
      </p:sp>
      <p:sp>
        <p:nvSpPr>
          <p:cNvPr id="3" name="Content Placeholder 2"/>
          <p:cNvSpPr>
            <a:spLocks noGrp="1"/>
          </p:cNvSpPr>
          <p:nvPr>
            <p:ph idx="1"/>
          </p:nvPr>
        </p:nvSpPr>
        <p:spPr>
          <a:xfrm>
            <a:off x="467544" y="836712"/>
            <a:ext cx="8229600" cy="4824536"/>
          </a:xfrm>
        </p:spPr>
        <p:txBody>
          <a:bodyPr>
            <a:normAutofit/>
          </a:bodyPr>
          <a:lstStyle/>
          <a:p>
            <a:pPr>
              <a:buFont typeface="Wingdings" pitchFamily="2" charset="2"/>
              <a:buChar char="Ø"/>
            </a:pPr>
            <a:r>
              <a:rPr lang="en-GB" sz="1800" dirty="0">
                <a:solidFill>
                  <a:srgbClr val="4D4D4D"/>
                </a:solidFill>
              </a:rPr>
              <a:t>A self-review document with supporting guidance has been agreed and is accessible on </a:t>
            </a:r>
            <a:r>
              <a:rPr lang="en-GB" sz="1800" dirty="0">
                <a:solidFill>
                  <a:srgbClr val="4D4D4D"/>
                </a:solidFill>
                <a:hlinkClick r:id="rId3">
                  <a:extLst>
                    <a:ext uri="{A12FA001-AC4F-418D-AE19-62706E023703}">
                      <ahyp:hlinkClr xmlns="" xmlns:ahyp="http://schemas.microsoft.com/office/drawing/2018/hyperlinkcolor" val="tx"/>
                    </a:ext>
                  </a:extLst>
                </a:hlinkClick>
              </a:rPr>
              <a:t>www.healthyyoungmindsinherts.org.uk</a:t>
            </a:r>
            <a:r>
              <a:rPr lang="en-GB" sz="1800" dirty="0">
                <a:solidFill>
                  <a:srgbClr val="4D4D4D"/>
                </a:solidFill>
              </a:rPr>
              <a:t> for schools to complete and apply for the </a:t>
            </a:r>
            <a:r>
              <a:rPr lang="en-GB" sz="1800" dirty="0" err="1">
                <a:solidFill>
                  <a:srgbClr val="4D4D4D"/>
                </a:solidFill>
              </a:rPr>
              <a:t>Kitemark</a:t>
            </a:r>
            <a:r>
              <a:rPr lang="en-GB" sz="1800" dirty="0">
                <a:solidFill>
                  <a:srgbClr val="4D4D4D"/>
                </a:solidFill>
              </a:rPr>
              <a:t> accreditation.</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Accreditation for Emotional wellbeing and mental health awareness is a prerequisite for suicide prevention awareness (which isn’t mandatory).</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A multi-agency panel meet on a 6 weekly basis to review schools applications and contact schools with feedback. The panel is comprised of Schools reps, School Nursing, Public Health, Educational Psychologist and Strategic Leads for MH in Schools.</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The self review framework resource is fully funded linked to the 8 key areas identified by Public Health England evidenced to improve outcomes for children and young people.</a:t>
            </a:r>
          </a:p>
          <a:p>
            <a:pPr>
              <a:buFont typeface="Wingdings" pitchFamily="2" charset="2"/>
              <a:buChar char="Ø"/>
            </a:pPr>
            <a:endParaRPr lang="en-GB" sz="900" dirty="0">
              <a:solidFill>
                <a:srgbClr val="4D4D4D"/>
              </a:solidFill>
            </a:endParaRPr>
          </a:p>
          <a:p>
            <a:pPr>
              <a:buFont typeface="Wingdings" pitchFamily="2" charset="2"/>
              <a:buChar char="Ø"/>
            </a:pPr>
            <a:r>
              <a:rPr lang="en-GB" sz="1800" dirty="0">
                <a:solidFill>
                  <a:srgbClr val="4D4D4D"/>
                </a:solidFill>
              </a:rPr>
              <a:t>Accreditation will cover a 3 year period. Updated evidence will be required for re accreditation. </a:t>
            </a:r>
          </a:p>
        </p:txBody>
      </p:sp>
      <p:pic>
        <p:nvPicPr>
          <p:cNvPr id="5" name="Picture 4" descr="Joint comm_comps NHS"/>
          <p:cNvPicPr/>
          <p:nvPr/>
        </p:nvPicPr>
        <p:blipFill rotWithShape="1">
          <a:blip r:embed="rId4" r:link="rId5">
            <a:extLst>
              <a:ext uri="{28A0092B-C50C-407E-A947-70E740481C1C}">
                <a14:useLocalDpi xmlns:a14="http://schemas.microsoft.com/office/drawing/2010/main" val="0"/>
              </a:ext>
            </a:extLst>
          </a:blip>
          <a:srcRect r="20530"/>
          <a:stretch/>
        </p:blipFill>
        <p:spPr bwMode="auto">
          <a:xfrm>
            <a:off x="467544" y="6021998"/>
            <a:ext cx="4260225" cy="617558"/>
          </a:xfrm>
          <a:prstGeom prst="rect">
            <a:avLst/>
          </a:prstGeom>
          <a:noFill/>
          <a:ln>
            <a:noFill/>
          </a:ln>
        </p:spPr>
      </p:pic>
    </p:spTree>
    <p:extLst>
      <p:ext uri="{BB962C8B-B14F-4D97-AF65-F5344CB8AC3E}">
        <p14:creationId xmlns:p14="http://schemas.microsoft.com/office/powerpoint/2010/main" val="2985283772"/>
      </p:ext>
    </p:extLst>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06090"/>
          </a:xfrm>
        </p:spPr>
        <p:txBody>
          <a:bodyPr>
            <a:normAutofit/>
          </a:bodyPr>
          <a:lstStyle/>
          <a:p>
            <a:r>
              <a:rPr lang="en-GB" sz="3600" b="1" dirty="0"/>
              <a:t>Whole School Approaches</a:t>
            </a:r>
          </a:p>
        </p:txBody>
      </p:sp>
      <p:pic>
        <p:nvPicPr>
          <p:cNvPr id="1026" name="Picture 2" descr="C:\Users\LeinmanY2\AppData\Local\Microsoft\Windows\Temporary Internet Files\Content.Outlook\X6FSSAZB\Screenshot elements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980727"/>
            <a:ext cx="6660065" cy="5723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Joint comm_comps NHS"/>
          <p:cNvPicPr/>
          <p:nvPr/>
        </p:nvPicPr>
        <p:blipFill rotWithShape="1">
          <a:blip r:embed="rId4" r:link="rId5">
            <a:extLst>
              <a:ext uri="{28A0092B-C50C-407E-A947-70E740481C1C}">
                <a14:useLocalDpi xmlns:a14="http://schemas.microsoft.com/office/drawing/2010/main" val="0"/>
              </a:ext>
            </a:extLst>
          </a:blip>
          <a:srcRect r="20530"/>
          <a:stretch/>
        </p:blipFill>
        <p:spPr bwMode="auto">
          <a:xfrm>
            <a:off x="137631" y="6021998"/>
            <a:ext cx="4260225" cy="617558"/>
          </a:xfrm>
          <a:prstGeom prst="rect">
            <a:avLst/>
          </a:prstGeom>
          <a:noFill/>
          <a:ln>
            <a:noFill/>
          </a:ln>
        </p:spPr>
      </p:pic>
    </p:spTree>
    <p:extLst>
      <p:ext uri="{BB962C8B-B14F-4D97-AF65-F5344CB8AC3E}">
        <p14:creationId xmlns:p14="http://schemas.microsoft.com/office/powerpoint/2010/main" val="9451241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19"/>
            <a:ext cx="8229600" cy="609469"/>
          </a:xfrm>
        </p:spPr>
        <p:txBody>
          <a:bodyPr>
            <a:normAutofit/>
          </a:bodyPr>
          <a:lstStyle/>
          <a:p>
            <a:r>
              <a:rPr lang="en-GB" sz="3200" dirty="0"/>
              <a:t>School Information form </a:t>
            </a:r>
          </a:p>
        </p:txBody>
      </p:sp>
      <p:sp>
        <p:nvSpPr>
          <p:cNvPr id="3" name="Content Placeholder 2"/>
          <p:cNvSpPr>
            <a:spLocks noGrp="1"/>
          </p:cNvSpPr>
          <p:nvPr>
            <p:ph idx="1"/>
          </p:nvPr>
        </p:nvSpPr>
        <p:spPr>
          <a:xfrm>
            <a:off x="467544" y="620688"/>
            <a:ext cx="8229600" cy="5040560"/>
          </a:xfrm>
        </p:spPr>
        <p:txBody>
          <a:bodyPr>
            <a:noAutofit/>
          </a:bodyPr>
          <a:lstStyle/>
          <a:p>
            <a:pPr lvl="0"/>
            <a:r>
              <a:rPr lang="en-GB" sz="1800" dirty="0">
                <a:solidFill>
                  <a:srgbClr val="4D4D4D"/>
                </a:solidFill>
              </a:rPr>
              <a:t>Feedback from GPs reflect frustrations around schools requesting  GP’s to initiate a CAMHS referral while families do not always share the concerns schools may have with their GP.</a:t>
            </a:r>
          </a:p>
          <a:p>
            <a:pPr marL="0" lvl="0" indent="0">
              <a:buNone/>
            </a:pPr>
            <a:endParaRPr lang="en-GB" sz="900" dirty="0">
              <a:solidFill>
                <a:srgbClr val="4D4D4D"/>
              </a:solidFill>
            </a:endParaRPr>
          </a:p>
          <a:p>
            <a:pPr lvl="0"/>
            <a:r>
              <a:rPr lang="en-GB" sz="1800" dirty="0">
                <a:solidFill>
                  <a:srgbClr val="4D4D4D"/>
                </a:solidFill>
              </a:rPr>
              <a:t>Schools are aware that they are able to refer CYP directly to CAMHS although some families would rather approach their GP and not the school. A School information form has been developed to support making robust referrals to CAMHS. </a:t>
            </a:r>
          </a:p>
          <a:p>
            <a:pPr lvl="0"/>
            <a:endParaRPr lang="en-GB" sz="900" dirty="0">
              <a:solidFill>
                <a:srgbClr val="4D4D4D"/>
              </a:solidFill>
            </a:endParaRPr>
          </a:p>
          <a:p>
            <a:pPr lvl="0"/>
            <a:r>
              <a:rPr lang="en-GB" sz="1800" dirty="0">
                <a:solidFill>
                  <a:srgbClr val="4D4D4D"/>
                </a:solidFill>
              </a:rPr>
              <a:t>The surgery / parent/ school will need to ensure that the form is completed by the school and is attached to the GP CAMHS referral (unless the school is referring directly to SPA).</a:t>
            </a:r>
          </a:p>
          <a:p>
            <a:pPr marL="0" lvl="0" indent="0">
              <a:buNone/>
            </a:pPr>
            <a:endParaRPr lang="en-GB" sz="900" dirty="0">
              <a:solidFill>
                <a:srgbClr val="4D4D4D"/>
              </a:solidFill>
            </a:endParaRPr>
          </a:p>
          <a:p>
            <a:pPr lvl="0"/>
            <a:r>
              <a:rPr lang="en-GB" sz="1800" dirty="0">
                <a:solidFill>
                  <a:srgbClr val="4D4D4D"/>
                </a:solidFill>
              </a:rPr>
              <a:t>This will save time in the long term and result in improved outcomes in relation to the child/ YP journey into the appropriate service.</a:t>
            </a:r>
          </a:p>
          <a:p>
            <a:pPr lvl="0"/>
            <a:endParaRPr lang="en-GB" sz="900" dirty="0">
              <a:solidFill>
                <a:srgbClr val="4D4D4D"/>
              </a:solidFill>
            </a:endParaRPr>
          </a:p>
          <a:p>
            <a:r>
              <a:rPr lang="en-GB" sz="1800" dirty="0">
                <a:solidFill>
                  <a:srgbClr val="4D4D4D"/>
                </a:solidFill>
              </a:rPr>
              <a:t>It will also help to facilitate discussions with Single Point of Access (SPA) if school interventions are recommended as previous school based interventions will be clear.</a:t>
            </a:r>
          </a:p>
          <a:p>
            <a:pPr lvl="0"/>
            <a:endParaRPr lang="en-GB" sz="2200" dirty="0"/>
          </a:p>
          <a:p>
            <a:pPr lvl="0"/>
            <a:endParaRPr lang="en-GB" sz="2200" dirty="0"/>
          </a:p>
          <a:p>
            <a:pPr marL="0" lvl="0" indent="0">
              <a:buNone/>
            </a:pPr>
            <a:endParaRPr lang="en-GB" sz="800" dirty="0"/>
          </a:p>
          <a:p>
            <a:pPr marL="0" indent="0">
              <a:buNone/>
            </a:pPr>
            <a:endParaRPr lang="en-GB" sz="800" dirty="0"/>
          </a:p>
        </p:txBody>
      </p:sp>
      <p:pic>
        <p:nvPicPr>
          <p:cNvPr id="5" name="Picture 4" descr="Joint comm_comps NHS"/>
          <p:cNvPicPr/>
          <p:nvPr/>
        </p:nvPicPr>
        <p:blipFill rotWithShape="1">
          <a:blip r:embed="rId2" r:link="rId3">
            <a:extLst>
              <a:ext uri="{28A0092B-C50C-407E-A947-70E740481C1C}">
                <a14:useLocalDpi xmlns:a14="http://schemas.microsoft.com/office/drawing/2010/main" val="0"/>
              </a:ext>
            </a:extLst>
          </a:blip>
          <a:srcRect r="20530"/>
          <a:stretch/>
        </p:blipFill>
        <p:spPr bwMode="auto">
          <a:xfrm>
            <a:off x="251520" y="6011462"/>
            <a:ext cx="4260225" cy="617558"/>
          </a:xfrm>
          <a:prstGeom prst="rect">
            <a:avLst/>
          </a:prstGeom>
          <a:noFill/>
          <a:ln>
            <a:noFill/>
          </a:ln>
        </p:spPr>
      </p:pic>
    </p:spTree>
    <p:extLst>
      <p:ext uri="{BB962C8B-B14F-4D97-AF65-F5344CB8AC3E}">
        <p14:creationId xmlns:p14="http://schemas.microsoft.com/office/powerpoint/2010/main" val="37134705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12967" cy="720080"/>
          </a:xfrm>
        </p:spPr>
        <p:txBody>
          <a:bodyPr>
            <a:noAutofit/>
          </a:bodyPr>
          <a:lstStyle/>
          <a:p>
            <a:r>
              <a:rPr lang="en-GB" sz="2800" dirty="0"/>
              <a:t>Recommended steps towards school </a:t>
            </a:r>
            <a:r>
              <a:rPr lang="en-GB" sz="2800" dirty="0" smtClean="0"/>
              <a:t>staff </a:t>
            </a:r>
            <a:r>
              <a:rPr lang="en-GB" sz="2800" dirty="0"/>
              <a:t>Wellbeing*</a:t>
            </a:r>
          </a:p>
        </p:txBody>
      </p:sp>
      <p:sp>
        <p:nvSpPr>
          <p:cNvPr id="3" name="Content Placeholder 2"/>
          <p:cNvSpPr>
            <a:spLocks noGrp="1"/>
          </p:cNvSpPr>
          <p:nvPr>
            <p:ph idx="1"/>
          </p:nvPr>
        </p:nvSpPr>
        <p:spPr>
          <a:xfrm>
            <a:off x="251520" y="836712"/>
            <a:ext cx="8640960" cy="5267325"/>
          </a:xfrm>
        </p:spPr>
        <p:txBody>
          <a:bodyPr>
            <a:normAutofit/>
          </a:bodyPr>
          <a:lstStyle/>
          <a:p>
            <a:pPr>
              <a:buFont typeface="Wingdings" pitchFamily="2" charset="2"/>
              <a:buChar char="Ø"/>
            </a:pPr>
            <a:r>
              <a:rPr lang="en-GB" sz="1500" dirty="0">
                <a:solidFill>
                  <a:srgbClr val="4D4D4D"/>
                </a:solidFill>
              </a:rPr>
              <a:t>Is there a mental health policy that addresses the needs of staff? Is it regularly reviewed? How is the policy embedded and communicated so that all staff are aware of it?</a:t>
            </a:r>
          </a:p>
          <a:p>
            <a:pPr>
              <a:buFont typeface="Wingdings" pitchFamily="2" charset="2"/>
              <a:buChar char="Ø"/>
            </a:pPr>
            <a:endParaRPr lang="en-GB" sz="800" dirty="0">
              <a:solidFill>
                <a:srgbClr val="4D4D4D"/>
              </a:solidFill>
            </a:endParaRPr>
          </a:p>
          <a:p>
            <a:pPr>
              <a:buFont typeface="Wingdings" pitchFamily="2" charset="2"/>
              <a:buChar char="Ø"/>
            </a:pPr>
            <a:r>
              <a:rPr lang="en-GB" sz="1500" dirty="0">
                <a:solidFill>
                  <a:srgbClr val="4D4D4D"/>
                </a:solidFill>
              </a:rPr>
              <a:t>Could measures to reduce workload or to limit hours spent working outside of the school day be trialled – for example, by reviewing marking policies and email protocols? Does the senior leadership team (SLT) lead by example when it comes to  limiting emailing at evenings and weekends?</a:t>
            </a:r>
          </a:p>
          <a:p>
            <a:pPr>
              <a:buFont typeface="Wingdings" pitchFamily="2" charset="2"/>
              <a:buChar char="Ø"/>
            </a:pPr>
            <a:endParaRPr lang="en-GB" sz="800" dirty="0">
              <a:solidFill>
                <a:srgbClr val="4D4D4D"/>
              </a:solidFill>
            </a:endParaRPr>
          </a:p>
          <a:p>
            <a:pPr>
              <a:buFont typeface="Wingdings" pitchFamily="2" charset="2"/>
              <a:buChar char="Ø"/>
            </a:pPr>
            <a:r>
              <a:rPr lang="en-GB" sz="1500" dirty="0">
                <a:solidFill>
                  <a:srgbClr val="4D4D4D"/>
                </a:solidFill>
              </a:rPr>
              <a:t>Is there a comfortable, dedicated physicals space within the school where staff members can take time out if needed?</a:t>
            </a:r>
          </a:p>
          <a:p>
            <a:pPr>
              <a:buFont typeface="Wingdings" pitchFamily="2" charset="2"/>
              <a:buChar char="Ø"/>
            </a:pPr>
            <a:endParaRPr lang="en-GB" sz="800" dirty="0">
              <a:solidFill>
                <a:srgbClr val="4D4D4D"/>
              </a:solidFill>
            </a:endParaRPr>
          </a:p>
          <a:p>
            <a:pPr>
              <a:buFont typeface="Wingdings" pitchFamily="2" charset="2"/>
              <a:buChar char="Ø"/>
            </a:pPr>
            <a:r>
              <a:rPr lang="en-GB" sz="1500" dirty="0">
                <a:solidFill>
                  <a:srgbClr val="4D4D4D"/>
                </a:solidFill>
              </a:rPr>
              <a:t>How does the ethos of the school promote openness about mental wellbeing, and encourage staff to feel comfortable sharing concerns?</a:t>
            </a:r>
          </a:p>
          <a:p>
            <a:pPr>
              <a:buFont typeface="Wingdings" pitchFamily="2" charset="2"/>
              <a:buChar char="Ø"/>
            </a:pPr>
            <a:endParaRPr lang="en-GB" sz="800" dirty="0">
              <a:solidFill>
                <a:srgbClr val="4D4D4D"/>
              </a:solidFill>
            </a:endParaRPr>
          </a:p>
          <a:p>
            <a:pPr>
              <a:buFont typeface="Wingdings" pitchFamily="2" charset="2"/>
              <a:buChar char="Ø"/>
            </a:pPr>
            <a:r>
              <a:rPr lang="en-GB" sz="1500" dirty="0">
                <a:solidFill>
                  <a:srgbClr val="4D4D4D"/>
                </a:solidFill>
              </a:rPr>
              <a:t>Are there opportunities for staff to participate in activities with colleagues that are not linked to their work? (for example social events, exercise classes or creative groups?)</a:t>
            </a:r>
          </a:p>
          <a:p>
            <a:pPr>
              <a:buFont typeface="Wingdings" pitchFamily="2" charset="2"/>
              <a:buChar char="Ø"/>
            </a:pPr>
            <a:endParaRPr lang="en-GB" sz="800" dirty="0">
              <a:solidFill>
                <a:srgbClr val="4D4D4D"/>
              </a:solidFill>
            </a:endParaRPr>
          </a:p>
          <a:p>
            <a:pPr>
              <a:buFont typeface="Wingdings" pitchFamily="2" charset="2"/>
              <a:buChar char="Ø"/>
            </a:pPr>
            <a:r>
              <a:rPr lang="en-GB" sz="1500" dirty="0">
                <a:solidFill>
                  <a:srgbClr val="4D4D4D"/>
                </a:solidFill>
              </a:rPr>
              <a:t>Is it feasible to introduce a staff wellbeing survey to help understand the key issues in your school, and the impact of any  measures you are taking to support staff wellbeing?</a:t>
            </a:r>
          </a:p>
          <a:p>
            <a:pPr>
              <a:buFont typeface="Wingdings" pitchFamily="2" charset="2"/>
              <a:buChar char="Ø"/>
            </a:pPr>
            <a:endParaRPr lang="en-GB" sz="800" dirty="0">
              <a:solidFill>
                <a:srgbClr val="4D4D4D"/>
              </a:solidFill>
            </a:endParaRPr>
          </a:p>
          <a:p>
            <a:pPr>
              <a:buFont typeface="Wingdings" pitchFamily="2" charset="2"/>
              <a:buChar char="Ø"/>
            </a:pPr>
            <a:r>
              <a:rPr lang="en-GB" sz="1500" dirty="0">
                <a:solidFill>
                  <a:srgbClr val="4D4D4D"/>
                </a:solidFill>
              </a:rPr>
              <a:t>*Anna Freud National Centre for Children and Families: ‘Ten Steps Towards School Staff wellbeing’</a:t>
            </a:r>
          </a:p>
          <a:p>
            <a:pPr>
              <a:buFont typeface="Wingdings" pitchFamily="2" charset="2"/>
              <a:buChar char="Ø"/>
            </a:pPr>
            <a:endParaRPr lang="en-GB" sz="900" dirty="0"/>
          </a:p>
        </p:txBody>
      </p:sp>
      <p:pic>
        <p:nvPicPr>
          <p:cNvPr id="5" name="Picture 4" descr="Joint comm_comps NHS"/>
          <p:cNvPicPr/>
          <p:nvPr/>
        </p:nvPicPr>
        <p:blipFill rotWithShape="1">
          <a:blip r:embed="rId2" r:link="rId3">
            <a:extLst>
              <a:ext uri="{28A0092B-C50C-407E-A947-70E740481C1C}">
                <a14:useLocalDpi xmlns:a14="http://schemas.microsoft.com/office/drawing/2010/main" val="0"/>
              </a:ext>
            </a:extLst>
          </a:blip>
          <a:srcRect r="20530"/>
          <a:stretch/>
        </p:blipFill>
        <p:spPr bwMode="auto">
          <a:xfrm>
            <a:off x="395536" y="6021998"/>
            <a:ext cx="4260225" cy="617558"/>
          </a:xfrm>
          <a:prstGeom prst="rect">
            <a:avLst/>
          </a:prstGeom>
          <a:noFill/>
          <a:ln>
            <a:noFill/>
          </a:ln>
        </p:spPr>
      </p:pic>
    </p:spTree>
    <p:extLst>
      <p:ext uri="{BB962C8B-B14F-4D97-AF65-F5344CB8AC3E}">
        <p14:creationId xmlns:p14="http://schemas.microsoft.com/office/powerpoint/2010/main" val="3762266786"/>
      </p:ext>
    </p:extLst>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536606694"/>
              </p:ext>
            </p:extLst>
          </p:nvPr>
        </p:nvGraphicFramePr>
        <p:xfrm>
          <a:off x="0" y="188640"/>
          <a:ext cx="9110988" cy="6572113"/>
        </p:xfrm>
        <a:graphic>
          <a:graphicData uri="http://schemas.openxmlformats.org/drawingml/2006/table">
            <a:tbl>
              <a:tblPr firstRow="1" bandRow="1">
                <a:tableStyleId>{5C22544A-7EE6-4342-B048-85BDC9FD1C3A}</a:tableStyleId>
              </a:tblPr>
              <a:tblGrid>
                <a:gridCol w="4377082">
                  <a:extLst>
                    <a:ext uri="{9D8B030D-6E8A-4147-A177-3AD203B41FA5}">
                      <a16:colId xmlns="" xmlns:a16="http://schemas.microsoft.com/office/drawing/2014/main" val="20000"/>
                    </a:ext>
                  </a:extLst>
                </a:gridCol>
                <a:gridCol w="4733906">
                  <a:extLst>
                    <a:ext uri="{9D8B030D-6E8A-4147-A177-3AD203B41FA5}">
                      <a16:colId xmlns="" xmlns:a16="http://schemas.microsoft.com/office/drawing/2014/main" val="20001"/>
                    </a:ext>
                  </a:extLst>
                </a:gridCol>
              </a:tblGrid>
              <a:tr h="434801">
                <a:tc gridSpan="2">
                  <a:txBody>
                    <a:bodyPr/>
                    <a:lstStyle/>
                    <a:p>
                      <a:pPr algn="ctr"/>
                      <a:r>
                        <a:rPr lang="en-GB" dirty="0"/>
                        <a:t>MHFA Mental Health Champions 1 day course Training details</a:t>
                      </a:r>
                    </a:p>
                  </a:txBody>
                  <a:tcPr/>
                </a:tc>
                <a:tc hMerge="1">
                  <a:txBody>
                    <a:bodyPr/>
                    <a:lstStyle/>
                    <a:p>
                      <a:endParaRPr lang="en-GB" dirty="0"/>
                    </a:p>
                  </a:txBody>
                  <a:tcPr/>
                </a:tc>
                <a:extLst>
                  <a:ext uri="{0D108BD9-81ED-4DB2-BD59-A6C34878D82A}">
                    <a16:rowId xmlns="" xmlns:a16="http://schemas.microsoft.com/office/drawing/2014/main" val="10000"/>
                  </a:ext>
                </a:extLst>
              </a:tr>
              <a:tr h="373826">
                <a:tc>
                  <a:txBody>
                    <a:bodyPr/>
                    <a:lstStyle/>
                    <a:p>
                      <a:pPr algn="ctr"/>
                      <a:r>
                        <a:rPr lang="en-GB" sz="1400" b="1" dirty="0"/>
                        <a:t>DATE</a:t>
                      </a:r>
                    </a:p>
                  </a:txBody>
                  <a:tcPr marL="68580" marR="68580" anchor="ctr"/>
                </a:tc>
                <a:tc>
                  <a:txBody>
                    <a:bodyPr/>
                    <a:lstStyle/>
                    <a:p>
                      <a:pPr algn="ctr"/>
                      <a:r>
                        <a:rPr lang="en-GB" sz="1400" b="1" dirty="0"/>
                        <a:t>LOCATION</a:t>
                      </a:r>
                    </a:p>
                  </a:txBody>
                  <a:tcPr marL="68580" marR="68580" anchor="ctr"/>
                </a:tc>
                <a:extLst>
                  <a:ext uri="{0D108BD9-81ED-4DB2-BD59-A6C34878D82A}">
                    <a16:rowId xmlns="" xmlns:a16="http://schemas.microsoft.com/office/drawing/2014/main" val="10001"/>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22</a:t>
                      </a:r>
                      <a:r>
                        <a:rPr lang="en-GB" sz="1400" b="0" i="0" u="none" strike="noStrike" kern="1200" baseline="30000" dirty="0">
                          <a:solidFill>
                            <a:srgbClr val="000000"/>
                          </a:solidFill>
                          <a:effectLst/>
                          <a:latin typeface="Calibri" panose="020F0502020204030204" pitchFamily="34" charset="0"/>
                          <a:ea typeface="+mn-ea"/>
                          <a:cs typeface="+mn-cs"/>
                        </a:rPr>
                        <a:t>nd</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Oct 2019</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Cheshunt</a:t>
                      </a:r>
                    </a:p>
                  </a:txBody>
                  <a:tcPr marL="51435" marR="51435" marT="0" marB="0" anchor="ctr"/>
                </a:tc>
                <a:extLst>
                  <a:ext uri="{0D108BD9-81ED-4DB2-BD59-A6C34878D82A}">
                    <a16:rowId xmlns="" xmlns:a16="http://schemas.microsoft.com/office/drawing/2014/main" val="10002"/>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12</a:t>
                      </a:r>
                      <a:r>
                        <a:rPr lang="en-GB" sz="1400" b="0" i="0" u="none" strike="noStrike" kern="1200" baseline="30000" dirty="0">
                          <a:solidFill>
                            <a:srgbClr val="000000"/>
                          </a:solidFill>
                          <a:effectLst/>
                          <a:latin typeface="Calibri" panose="020F0502020204030204" pitchFamily="34" charset="0"/>
                          <a:ea typeface="+mn-ea"/>
                          <a:cs typeface="+mn-cs"/>
                        </a:rPr>
                        <a:t>th</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Nov 2019</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Potters Bar</a:t>
                      </a:r>
                    </a:p>
                  </a:txBody>
                  <a:tcPr marL="51435" marR="51435" marT="0" marB="0" anchor="ctr"/>
                </a:tc>
                <a:extLst>
                  <a:ext uri="{0D108BD9-81ED-4DB2-BD59-A6C34878D82A}">
                    <a16:rowId xmlns="" xmlns:a16="http://schemas.microsoft.com/office/drawing/2014/main" val="10003"/>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19</a:t>
                      </a:r>
                      <a:r>
                        <a:rPr lang="en-GB" sz="1400" b="0" i="0" u="none" strike="noStrike" kern="1200" baseline="30000" dirty="0">
                          <a:solidFill>
                            <a:srgbClr val="000000"/>
                          </a:solidFill>
                          <a:effectLst/>
                          <a:latin typeface="Calibri" panose="020F0502020204030204" pitchFamily="34" charset="0"/>
                          <a:ea typeface="+mn-ea"/>
                          <a:cs typeface="+mn-cs"/>
                        </a:rPr>
                        <a:t>th</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Nov 2019</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St Albans</a:t>
                      </a:r>
                    </a:p>
                  </a:txBody>
                  <a:tcPr marL="51435" marR="51435" marT="0" marB="0" anchor="ctr"/>
                </a:tc>
                <a:extLst>
                  <a:ext uri="{0D108BD9-81ED-4DB2-BD59-A6C34878D82A}">
                    <a16:rowId xmlns="" xmlns:a16="http://schemas.microsoft.com/office/drawing/2014/main" val="10004"/>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26</a:t>
                      </a:r>
                      <a:r>
                        <a:rPr lang="en-GB" sz="1400" b="0" i="0" u="none" strike="noStrike" kern="1200" baseline="30000" dirty="0">
                          <a:solidFill>
                            <a:srgbClr val="000000"/>
                          </a:solidFill>
                          <a:effectLst/>
                          <a:latin typeface="Calibri" panose="020F0502020204030204" pitchFamily="34" charset="0"/>
                          <a:ea typeface="+mn-ea"/>
                          <a:cs typeface="+mn-cs"/>
                        </a:rPr>
                        <a:t>th</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Nov 2019</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Hemel</a:t>
                      </a:r>
                    </a:p>
                  </a:txBody>
                  <a:tcPr marL="51435" marR="51435" marT="0" marB="0" anchor="ctr"/>
                </a:tc>
                <a:extLst>
                  <a:ext uri="{0D108BD9-81ED-4DB2-BD59-A6C34878D82A}">
                    <a16:rowId xmlns="" xmlns:a16="http://schemas.microsoft.com/office/drawing/2014/main" val="10005"/>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3</a:t>
                      </a:r>
                      <a:r>
                        <a:rPr lang="en-GB" sz="1400" b="0" i="0" u="none" strike="noStrike" kern="1200" baseline="30000" dirty="0">
                          <a:solidFill>
                            <a:srgbClr val="000000"/>
                          </a:solidFill>
                          <a:effectLst/>
                          <a:latin typeface="Calibri" panose="020F0502020204030204" pitchFamily="34" charset="0"/>
                          <a:ea typeface="+mn-ea"/>
                          <a:cs typeface="+mn-cs"/>
                        </a:rPr>
                        <a:t>rd</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Dec 2019</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Watford</a:t>
                      </a:r>
                    </a:p>
                  </a:txBody>
                  <a:tcPr marL="51435" marR="51435" marT="0" marB="0" anchor="ctr"/>
                </a:tc>
                <a:extLst>
                  <a:ext uri="{0D108BD9-81ED-4DB2-BD59-A6C34878D82A}">
                    <a16:rowId xmlns="" xmlns:a16="http://schemas.microsoft.com/office/drawing/2014/main" val="10006"/>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10</a:t>
                      </a:r>
                      <a:r>
                        <a:rPr lang="en-GB" sz="1400" b="0" i="0" u="none" strike="noStrike" kern="1200" baseline="30000" dirty="0">
                          <a:solidFill>
                            <a:srgbClr val="000000"/>
                          </a:solidFill>
                          <a:effectLst/>
                          <a:latin typeface="Calibri" panose="020F0502020204030204" pitchFamily="34" charset="0"/>
                          <a:ea typeface="+mn-ea"/>
                          <a:cs typeface="+mn-cs"/>
                        </a:rPr>
                        <a:t>th</a:t>
                      </a:r>
                      <a:r>
                        <a:rPr lang="en-GB" sz="1400" b="0" i="0" u="none" strike="noStrike" kern="1200" dirty="0">
                          <a:solidFill>
                            <a:srgbClr val="000000"/>
                          </a:solidFill>
                          <a:effectLst/>
                          <a:latin typeface="Calibri" panose="020F0502020204030204" pitchFamily="34" charset="0"/>
                          <a:ea typeface="+mn-ea"/>
                          <a:cs typeface="+mn-cs"/>
                        </a:rPr>
                        <a:t> Dec 2019</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Royston</a:t>
                      </a:r>
                    </a:p>
                  </a:txBody>
                  <a:tcPr marL="51435" marR="51435" marT="0" marB="0" anchor="ctr"/>
                </a:tc>
                <a:extLst>
                  <a:ext uri="{0D108BD9-81ED-4DB2-BD59-A6C34878D82A}">
                    <a16:rowId xmlns="" xmlns:a16="http://schemas.microsoft.com/office/drawing/2014/main" val="10007"/>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21</a:t>
                      </a:r>
                      <a:r>
                        <a:rPr lang="en-GB" sz="1400" b="0" i="0" u="none" strike="noStrike" kern="1200" baseline="30000" dirty="0">
                          <a:solidFill>
                            <a:srgbClr val="000000"/>
                          </a:solidFill>
                          <a:effectLst/>
                          <a:latin typeface="Calibri" panose="020F0502020204030204" pitchFamily="34" charset="0"/>
                          <a:ea typeface="+mn-ea"/>
                          <a:cs typeface="+mn-cs"/>
                        </a:rPr>
                        <a:t>st</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Jan 2020</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Ware</a:t>
                      </a:r>
                    </a:p>
                  </a:txBody>
                  <a:tcPr marL="51435" marR="51435" marT="0" marB="0" anchor="ctr"/>
                </a:tc>
                <a:extLst>
                  <a:ext uri="{0D108BD9-81ED-4DB2-BD59-A6C34878D82A}">
                    <a16:rowId xmlns="" xmlns:a16="http://schemas.microsoft.com/office/drawing/2014/main" val="10008"/>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4</a:t>
                      </a:r>
                      <a:r>
                        <a:rPr lang="en-GB" sz="1400" b="0" i="0" u="none" strike="noStrike" kern="1200" baseline="30000" dirty="0">
                          <a:solidFill>
                            <a:srgbClr val="000000"/>
                          </a:solidFill>
                          <a:effectLst/>
                          <a:latin typeface="Calibri" panose="020F0502020204030204" pitchFamily="34" charset="0"/>
                          <a:ea typeface="+mn-ea"/>
                          <a:cs typeface="+mn-cs"/>
                        </a:rPr>
                        <a:t>th</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Feb 2020</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St Albans</a:t>
                      </a:r>
                    </a:p>
                  </a:txBody>
                  <a:tcPr marL="51435" marR="51435" marT="0" marB="0" anchor="ctr"/>
                </a:tc>
                <a:extLst>
                  <a:ext uri="{0D108BD9-81ED-4DB2-BD59-A6C34878D82A}">
                    <a16:rowId xmlns="" xmlns:a16="http://schemas.microsoft.com/office/drawing/2014/main" val="10009"/>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5</a:t>
                      </a:r>
                      <a:r>
                        <a:rPr lang="en-GB" sz="1400" b="0" i="0" u="none" strike="noStrike" kern="1200" baseline="30000" dirty="0">
                          <a:solidFill>
                            <a:srgbClr val="000000"/>
                          </a:solidFill>
                          <a:effectLst/>
                          <a:latin typeface="Calibri" panose="020F0502020204030204" pitchFamily="34" charset="0"/>
                          <a:ea typeface="+mn-ea"/>
                          <a:cs typeface="+mn-cs"/>
                        </a:rPr>
                        <a:t>th</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Feb 2020</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Hemel</a:t>
                      </a:r>
                    </a:p>
                  </a:txBody>
                  <a:tcPr marL="51435" marR="51435" marT="0" marB="0" anchor="ctr"/>
                </a:tc>
                <a:extLst>
                  <a:ext uri="{0D108BD9-81ED-4DB2-BD59-A6C34878D82A}">
                    <a16:rowId xmlns="" xmlns:a16="http://schemas.microsoft.com/office/drawing/2014/main" val="10010"/>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11</a:t>
                      </a:r>
                      <a:r>
                        <a:rPr lang="en-GB" sz="1400" b="0" i="0" u="none" strike="noStrike" kern="1200" baseline="30000" dirty="0">
                          <a:solidFill>
                            <a:srgbClr val="000000"/>
                          </a:solidFill>
                          <a:effectLst/>
                          <a:latin typeface="Calibri" panose="020F0502020204030204" pitchFamily="34" charset="0"/>
                          <a:ea typeface="+mn-ea"/>
                          <a:cs typeface="+mn-cs"/>
                        </a:rPr>
                        <a:t>th</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Feb 2020</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Watford</a:t>
                      </a:r>
                    </a:p>
                  </a:txBody>
                  <a:tcPr marL="51435" marR="51435" marT="0" marB="0" anchor="ctr"/>
                </a:tc>
                <a:extLst>
                  <a:ext uri="{0D108BD9-81ED-4DB2-BD59-A6C34878D82A}">
                    <a16:rowId xmlns="" xmlns:a16="http://schemas.microsoft.com/office/drawing/2014/main" val="10011"/>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3</a:t>
                      </a:r>
                      <a:r>
                        <a:rPr lang="en-GB" sz="1400" b="0" i="0" u="none" strike="noStrike" kern="1200" baseline="30000" dirty="0">
                          <a:solidFill>
                            <a:srgbClr val="000000"/>
                          </a:solidFill>
                          <a:effectLst/>
                          <a:latin typeface="Calibri" panose="020F0502020204030204" pitchFamily="34" charset="0"/>
                          <a:ea typeface="+mn-ea"/>
                          <a:cs typeface="+mn-cs"/>
                        </a:rPr>
                        <a:t>rd</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Mar 2020</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TBC</a:t>
                      </a:r>
                    </a:p>
                  </a:txBody>
                  <a:tcPr marL="51435" marR="51435" marT="0" marB="0" anchor="ctr"/>
                </a:tc>
                <a:extLst>
                  <a:ext uri="{0D108BD9-81ED-4DB2-BD59-A6C34878D82A}">
                    <a16:rowId xmlns="" xmlns:a16="http://schemas.microsoft.com/office/drawing/2014/main" val="10012"/>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4</a:t>
                      </a:r>
                      <a:r>
                        <a:rPr lang="en-GB" sz="1400" b="0" i="0" u="none" strike="noStrike" kern="1200" baseline="30000" dirty="0">
                          <a:solidFill>
                            <a:srgbClr val="000000"/>
                          </a:solidFill>
                          <a:effectLst/>
                          <a:latin typeface="Calibri" panose="020F0502020204030204" pitchFamily="34" charset="0"/>
                          <a:ea typeface="+mn-ea"/>
                          <a:cs typeface="+mn-cs"/>
                        </a:rPr>
                        <a:t>th</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March 2020</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Ware</a:t>
                      </a:r>
                    </a:p>
                  </a:txBody>
                  <a:tcPr marL="51435" marR="51435" marT="0" marB="0" anchor="ctr"/>
                </a:tc>
                <a:extLst>
                  <a:ext uri="{0D108BD9-81ED-4DB2-BD59-A6C34878D82A}">
                    <a16:rowId xmlns="" xmlns:a16="http://schemas.microsoft.com/office/drawing/2014/main" val="10013"/>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17</a:t>
                      </a:r>
                      <a:r>
                        <a:rPr lang="en-GB" sz="1400" b="0" i="0" u="none" strike="noStrike" kern="1200" baseline="30000" dirty="0">
                          <a:solidFill>
                            <a:srgbClr val="000000"/>
                          </a:solidFill>
                          <a:effectLst/>
                          <a:latin typeface="Calibri" panose="020F0502020204030204" pitchFamily="34" charset="0"/>
                          <a:ea typeface="+mn-ea"/>
                          <a:cs typeface="+mn-cs"/>
                        </a:rPr>
                        <a:t>th</a:t>
                      </a:r>
                      <a:r>
                        <a:rPr lang="en-GB" sz="1400" b="0" i="0" u="none" strike="noStrike" kern="1200" baseline="0" dirty="0">
                          <a:solidFill>
                            <a:srgbClr val="000000"/>
                          </a:solidFill>
                          <a:effectLst/>
                          <a:latin typeface="Calibri" panose="020F0502020204030204" pitchFamily="34" charset="0"/>
                          <a:ea typeface="+mn-ea"/>
                          <a:cs typeface="+mn-cs"/>
                        </a:rPr>
                        <a:t> </a:t>
                      </a:r>
                      <a:r>
                        <a:rPr lang="en-GB" sz="1400" b="0" i="0" u="none" strike="noStrike" kern="1200" dirty="0">
                          <a:solidFill>
                            <a:srgbClr val="000000"/>
                          </a:solidFill>
                          <a:effectLst/>
                          <a:latin typeface="Calibri" panose="020F0502020204030204" pitchFamily="34" charset="0"/>
                          <a:ea typeface="+mn-ea"/>
                          <a:cs typeface="+mn-cs"/>
                        </a:rPr>
                        <a:t>Mar 2020</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St Albans</a:t>
                      </a:r>
                    </a:p>
                  </a:txBody>
                  <a:tcPr marL="51435" marR="51435" marT="0" marB="0" anchor="ctr"/>
                </a:tc>
                <a:extLst>
                  <a:ext uri="{0D108BD9-81ED-4DB2-BD59-A6C34878D82A}">
                    <a16:rowId xmlns="" xmlns:a16="http://schemas.microsoft.com/office/drawing/2014/main" val="10014"/>
                  </a:ext>
                </a:extLst>
              </a:tr>
              <a:tr h="373826">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24</a:t>
                      </a:r>
                      <a:r>
                        <a:rPr lang="en-GB" sz="1400" b="0" i="0" u="none" strike="noStrike" kern="1200" baseline="30000" dirty="0">
                          <a:solidFill>
                            <a:srgbClr val="000000"/>
                          </a:solidFill>
                          <a:effectLst/>
                          <a:latin typeface="Calibri" panose="020F0502020204030204" pitchFamily="34" charset="0"/>
                          <a:ea typeface="+mn-ea"/>
                          <a:cs typeface="+mn-cs"/>
                        </a:rPr>
                        <a:t>th</a:t>
                      </a:r>
                      <a:r>
                        <a:rPr lang="en-GB" sz="1400" b="0" i="0" u="none" strike="noStrike" kern="1200" dirty="0">
                          <a:solidFill>
                            <a:srgbClr val="000000"/>
                          </a:solidFill>
                          <a:effectLst/>
                          <a:latin typeface="Calibri" panose="020F0502020204030204" pitchFamily="34" charset="0"/>
                          <a:ea typeface="+mn-ea"/>
                          <a:cs typeface="+mn-cs"/>
                        </a:rPr>
                        <a:t> Mar 2020</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Hemel</a:t>
                      </a:r>
                    </a:p>
                  </a:txBody>
                  <a:tcPr marL="51435" marR="51435" marT="0" marB="0" anchor="ctr"/>
                </a:tc>
                <a:extLst>
                  <a:ext uri="{0D108BD9-81ED-4DB2-BD59-A6C34878D82A}">
                    <a16:rowId xmlns="" xmlns:a16="http://schemas.microsoft.com/office/drawing/2014/main" val="10015"/>
                  </a:ext>
                </a:extLst>
              </a:tr>
              <a:tr h="529922">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31</a:t>
                      </a:r>
                      <a:r>
                        <a:rPr lang="en-GB" sz="1400" b="0" i="0" u="none" strike="noStrike" kern="1200" baseline="30000" dirty="0">
                          <a:solidFill>
                            <a:srgbClr val="000000"/>
                          </a:solidFill>
                          <a:effectLst/>
                          <a:latin typeface="Calibri" panose="020F0502020204030204" pitchFamily="34" charset="0"/>
                          <a:ea typeface="+mn-ea"/>
                          <a:cs typeface="+mn-cs"/>
                        </a:rPr>
                        <a:t>st</a:t>
                      </a:r>
                      <a:r>
                        <a:rPr lang="en-GB" sz="1400" b="0" i="0" u="none" strike="noStrike" kern="1200" dirty="0">
                          <a:solidFill>
                            <a:srgbClr val="000000"/>
                          </a:solidFill>
                          <a:effectLst/>
                          <a:latin typeface="Calibri" panose="020F0502020204030204" pitchFamily="34" charset="0"/>
                          <a:ea typeface="+mn-ea"/>
                          <a:cs typeface="+mn-cs"/>
                        </a:rPr>
                        <a:t> Mar 2020</a:t>
                      </a:r>
                    </a:p>
                  </a:txBody>
                  <a:tcPr marL="51435" marR="51435" marT="0" marB="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Watford</a:t>
                      </a:r>
                    </a:p>
                  </a:txBody>
                  <a:tcPr marL="51435" marR="51435" marT="0" marB="0" anchor="ctr"/>
                </a:tc>
                <a:extLst>
                  <a:ext uri="{0D108BD9-81ED-4DB2-BD59-A6C34878D82A}">
                    <a16:rowId xmlns="" xmlns:a16="http://schemas.microsoft.com/office/drawing/2014/main" val="10016"/>
                  </a:ext>
                </a:extLst>
              </a:tr>
            </a:tbl>
          </a:graphicData>
        </a:graphic>
      </p:graphicFrame>
    </p:spTree>
    <p:extLst>
      <p:ext uri="{BB962C8B-B14F-4D97-AF65-F5344CB8AC3E}">
        <p14:creationId xmlns:p14="http://schemas.microsoft.com/office/powerpoint/2010/main" val="714211795"/>
      </p:ext>
    </p:extLst>
  </p:cSld>
  <p:clrMapOvr>
    <a:masterClrMapping/>
  </p:clrMapOvr>
  <p:transition spd="slow">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07504" y="188634"/>
          <a:ext cx="8928992" cy="5184582"/>
        </p:xfrm>
        <a:graphic>
          <a:graphicData uri="http://schemas.openxmlformats.org/drawingml/2006/table">
            <a:tbl>
              <a:tblPr firstRow="1" bandRow="1">
                <a:tableStyleId>{5C22544A-7EE6-4342-B048-85BDC9FD1C3A}</a:tableStyleId>
              </a:tblPr>
              <a:tblGrid>
                <a:gridCol w="4289648">
                  <a:extLst>
                    <a:ext uri="{9D8B030D-6E8A-4147-A177-3AD203B41FA5}">
                      <a16:colId xmlns="" xmlns:a16="http://schemas.microsoft.com/office/drawing/2014/main" val="20000"/>
                    </a:ext>
                  </a:extLst>
                </a:gridCol>
                <a:gridCol w="4639344">
                  <a:extLst>
                    <a:ext uri="{9D8B030D-6E8A-4147-A177-3AD203B41FA5}">
                      <a16:colId xmlns="" xmlns:a16="http://schemas.microsoft.com/office/drawing/2014/main" val="20001"/>
                    </a:ext>
                  </a:extLst>
                </a:gridCol>
              </a:tblGrid>
              <a:tr h="545671">
                <a:tc gridSpan="2">
                  <a:txBody>
                    <a:bodyPr/>
                    <a:lstStyle/>
                    <a:p>
                      <a:pPr algn="ctr"/>
                      <a:r>
                        <a:rPr lang="en-GB" dirty="0"/>
                        <a:t>MHFA FIRST AIDER / MH LEAD 2 day course Training details</a:t>
                      </a:r>
                    </a:p>
                  </a:txBody>
                  <a:tcPr/>
                </a:tc>
                <a:tc hMerge="1">
                  <a:txBody>
                    <a:bodyPr/>
                    <a:lstStyle/>
                    <a:p>
                      <a:endParaRPr lang="en-GB" dirty="0"/>
                    </a:p>
                  </a:txBody>
                  <a:tcPr/>
                </a:tc>
                <a:extLst>
                  <a:ext uri="{0D108BD9-81ED-4DB2-BD59-A6C34878D82A}">
                    <a16:rowId xmlns="" xmlns:a16="http://schemas.microsoft.com/office/drawing/2014/main" val="10000"/>
                  </a:ext>
                </a:extLst>
              </a:tr>
              <a:tr h="486569">
                <a:tc>
                  <a:txBody>
                    <a:bodyPr/>
                    <a:lstStyle/>
                    <a:p>
                      <a:pPr algn="ctr"/>
                      <a:r>
                        <a:rPr lang="en-GB" b="1" dirty="0"/>
                        <a:t>Date</a:t>
                      </a:r>
                    </a:p>
                  </a:txBody>
                  <a:tcPr marL="68580" marR="68580" anchor="ctr"/>
                </a:tc>
                <a:tc>
                  <a:txBody>
                    <a:bodyPr/>
                    <a:lstStyle/>
                    <a:p>
                      <a:pPr algn="ctr"/>
                      <a:r>
                        <a:rPr lang="en-GB" b="1" dirty="0"/>
                        <a:t>Location</a:t>
                      </a:r>
                    </a:p>
                  </a:txBody>
                  <a:tcPr marL="68580" marR="68580" anchor="ctr"/>
                </a:tc>
                <a:extLst>
                  <a:ext uri="{0D108BD9-81ED-4DB2-BD59-A6C34878D82A}">
                    <a16:rowId xmlns="" xmlns:a16="http://schemas.microsoft.com/office/drawing/2014/main" val="10001"/>
                  </a:ext>
                </a:extLst>
              </a:tr>
              <a:tr h="4691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u="none" strike="noStrike" kern="1200" noProof="0" dirty="0">
                          <a:solidFill>
                            <a:srgbClr val="000000"/>
                          </a:solidFill>
                          <a:effectLst/>
                          <a:latin typeface="Calibri" panose="020F0502020204030204" pitchFamily="34" charset="0"/>
                          <a:ea typeface="+mn-ea"/>
                          <a:cs typeface="+mn-cs"/>
                        </a:rPr>
                        <a:t>18</a:t>
                      </a:r>
                      <a:r>
                        <a:rPr lang="en-GB" sz="1400" b="0" i="0" u="none" strike="noStrike" kern="1200" baseline="30000" noProof="0" dirty="0">
                          <a:solidFill>
                            <a:srgbClr val="000000"/>
                          </a:solidFill>
                          <a:effectLst/>
                          <a:latin typeface="Calibri" panose="020F0502020204030204" pitchFamily="34" charset="0"/>
                          <a:ea typeface="+mn-ea"/>
                          <a:cs typeface="+mn-cs"/>
                        </a:rPr>
                        <a:t>th</a:t>
                      </a:r>
                      <a:r>
                        <a:rPr lang="en-GB" sz="1400" b="0" i="0" u="none" strike="noStrike" kern="1200" baseline="0" noProof="0" dirty="0">
                          <a:solidFill>
                            <a:srgbClr val="000000"/>
                          </a:solidFill>
                          <a:effectLst/>
                          <a:latin typeface="Calibri" panose="020F0502020204030204" pitchFamily="34" charset="0"/>
                          <a:ea typeface="+mn-ea"/>
                          <a:cs typeface="+mn-cs"/>
                        </a:rPr>
                        <a:t> and 25</a:t>
                      </a:r>
                      <a:r>
                        <a:rPr lang="en-GB" sz="1400" b="0" i="0" u="none" strike="noStrike" kern="1200" baseline="30000" noProof="0" dirty="0">
                          <a:solidFill>
                            <a:srgbClr val="000000"/>
                          </a:solidFill>
                          <a:effectLst/>
                          <a:latin typeface="Calibri" panose="020F0502020204030204" pitchFamily="34" charset="0"/>
                          <a:ea typeface="+mn-ea"/>
                          <a:cs typeface="+mn-cs"/>
                        </a:rPr>
                        <a:t>th</a:t>
                      </a:r>
                      <a:r>
                        <a:rPr lang="en-GB" sz="1400" b="0" i="0" u="none" strike="noStrike" kern="1200" baseline="0" noProof="0" dirty="0">
                          <a:solidFill>
                            <a:srgbClr val="000000"/>
                          </a:solidFill>
                          <a:effectLst/>
                          <a:latin typeface="Calibri" panose="020F0502020204030204" pitchFamily="34" charset="0"/>
                          <a:ea typeface="+mn-ea"/>
                          <a:cs typeface="+mn-cs"/>
                        </a:rPr>
                        <a:t> October</a:t>
                      </a:r>
                      <a:endParaRPr lang="en-GB" sz="1400" b="0" i="0" u="none" strike="noStrike" kern="1200" noProof="0" dirty="0">
                        <a:solidFill>
                          <a:srgbClr val="000000"/>
                        </a:solidFill>
                        <a:effectLst/>
                        <a:latin typeface="Calibri" panose="020F0502020204030204" pitchFamily="34" charset="0"/>
                        <a:ea typeface="+mn-ea"/>
                        <a:cs typeface="+mn-cs"/>
                      </a:endParaRPr>
                    </a:p>
                  </a:txBody>
                  <a:tcPr marL="68580" marR="6858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Potters</a:t>
                      </a:r>
                      <a:r>
                        <a:rPr lang="en-GB" sz="1400" b="0" i="0" u="none" strike="noStrike" kern="1200" baseline="0" dirty="0">
                          <a:solidFill>
                            <a:srgbClr val="000000"/>
                          </a:solidFill>
                          <a:effectLst/>
                          <a:latin typeface="Calibri" panose="020F0502020204030204" pitchFamily="34" charset="0"/>
                          <a:ea typeface="+mn-ea"/>
                          <a:cs typeface="+mn-cs"/>
                        </a:rPr>
                        <a:t> Bar</a:t>
                      </a:r>
                      <a:endParaRPr lang="en-GB" sz="1400" b="0" i="0" u="none" strike="noStrike" kern="1200" dirty="0">
                        <a:solidFill>
                          <a:srgbClr val="000000"/>
                        </a:solidFill>
                        <a:effectLst/>
                        <a:latin typeface="Calibri" panose="020F0502020204030204" pitchFamily="34" charset="0"/>
                        <a:ea typeface="+mn-ea"/>
                        <a:cs typeface="+mn-cs"/>
                      </a:endParaRPr>
                    </a:p>
                  </a:txBody>
                  <a:tcPr marL="51435" marR="51435" marT="0" marB="0" anchor="ctr"/>
                </a:tc>
                <a:extLst>
                  <a:ext uri="{0D108BD9-81ED-4DB2-BD59-A6C34878D82A}">
                    <a16:rowId xmlns="" xmlns:a16="http://schemas.microsoft.com/office/drawing/2014/main" val="10002"/>
                  </a:ext>
                </a:extLst>
              </a:tr>
              <a:tr h="4691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u="none" strike="noStrike" kern="1200" noProof="0" dirty="0">
                          <a:solidFill>
                            <a:srgbClr val="000000"/>
                          </a:solidFill>
                          <a:effectLst/>
                          <a:latin typeface="Calibri" panose="020F0502020204030204" pitchFamily="34" charset="0"/>
                          <a:ea typeface="+mn-ea"/>
                          <a:cs typeface="+mn-cs"/>
                        </a:rPr>
                        <a:t>6</a:t>
                      </a:r>
                      <a:r>
                        <a:rPr lang="en-GB" sz="1400" b="0" i="0" u="none" strike="noStrike" kern="1200" baseline="30000" noProof="0" dirty="0">
                          <a:solidFill>
                            <a:srgbClr val="000000"/>
                          </a:solidFill>
                          <a:effectLst/>
                          <a:latin typeface="Calibri" panose="020F0502020204030204" pitchFamily="34" charset="0"/>
                          <a:ea typeface="+mn-ea"/>
                          <a:cs typeface="+mn-cs"/>
                        </a:rPr>
                        <a:t>th</a:t>
                      </a:r>
                      <a:r>
                        <a:rPr lang="en-GB" sz="1400" b="0" i="0" u="none" strike="noStrike" kern="1200" baseline="0" noProof="0" dirty="0">
                          <a:solidFill>
                            <a:srgbClr val="000000"/>
                          </a:solidFill>
                          <a:effectLst/>
                          <a:latin typeface="Calibri" panose="020F0502020204030204" pitchFamily="34" charset="0"/>
                          <a:ea typeface="+mn-ea"/>
                          <a:cs typeface="+mn-cs"/>
                        </a:rPr>
                        <a:t> </a:t>
                      </a:r>
                      <a:r>
                        <a:rPr lang="en-GB" sz="1400" b="0" i="0" u="none" strike="noStrike" kern="1200" noProof="0" dirty="0">
                          <a:solidFill>
                            <a:srgbClr val="000000"/>
                          </a:solidFill>
                          <a:effectLst/>
                          <a:latin typeface="Calibri" panose="020F0502020204030204" pitchFamily="34" charset="0"/>
                          <a:ea typeface="+mn-ea"/>
                          <a:cs typeface="+mn-cs"/>
                        </a:rPr>
                        <a:t>and 13</a:t>
                      </a:r>
                      <a:r>
                        <a:rPr lang="en-GB" sz="1400" b="0" i="0" u="none" strike="noStrike" kern="1200" baseline="30000" noProof="0" dirty="0">
                          <a:solidFill>
                            <a:srgbClr val="000000"/>
                          </a:solidFill>
                          <a:effectLst/>
                          <a:latin typeface="Calibri" panose="020F0502020204030204" pitchFamily="34" charset="0"/>
                          <a:ea typeface="+mn-ea"/>
                          <a:cs typeface="+mn-cs"/>
                        </a:rPr>
                        <a:t>th</a:t>
                      </a:r>
                      <a:r>
                        <a:rPr lang="en-GB" sz="1400" b="0" i="0" u="none" strike="noStrike" kern="1200" baseline="0" noProof="0" dirty="0">
                          <a:solidFill>
                            <a:srgbClr val="000000"/>
                          </a:solidFill>
                          <a:effectLst/>
                          <a:latin typeface="Calibri" panose="020F0502020204030204" pitchFamily="34" charset="0"/>
                          <a:ea typeface="+mn-ea"/>
                          <a:cs typeface="+mn-cs"/>
                        </a:rPr>
                        <a:t> </a:t>
                      </a:r>
                      <a:r>
                        <a:rPr lang="en-GB" sz="1400" b="0" i="0" u="none" strike="noStrike" kern="1200" noProof="0" dirty="0">
                          <a:solidFill>
                            <a:srgbClr val="000000"/>
                          </a:solidFill>
                          <a:effectLst/>
                          <a:latin typeface="Calibri" panose="020F0502020204030204" pitchFamily="34" charset="0"/>
                          <a:ea typeface="+mn-ea"/>
                          <a:cs typeface="+mn-cs"/>
                        </a:rPr>
                        <a:t>December</a:t>
                      </a:r>
                    </a:p>
                  </a:txBody>
                  <a:tcPr marL="68580" marR="6858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Welwyn</a:t>
                      </a:r>
                    </a:p>
                  </a:txBody>
                  <a:tcPr marL="51435" marR="51435" marT="0" marB="0" anchor="ctr"/>
                </a:tc>
                <a:extLst>
                  <a:ext uri="{0D108BD9-81ED-4DB2-BD59-A6C34878D82A}">
                    <a16:rowId xmlns="" xmlns:a16="http://schemas.microsoft.com/office/drawing/2014/main" val="10003"/>
                  </a:ext>
                </a:extLst>
              </a:tr>
              <a:tr h="4691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i="0" u="none" strike="noStrike" kern="1200" noProof="0" dirty="0">
                          <a:solidFill>
                            <a:srgbClr val="000000"/>
                          </a:solidFill>
                          <a:effectLst/>
                          <a:latin typeface="Calibri" panose="020F0502020204030204" pitchFamily="34" charset="0"/>
                          <a:ea typeface="+mn-ea"/>
                          <a:cs typeface="+mn-cs"/>
                        </a:rPr>
                        <a:t>10</a:t>
                      </a:r>
                      <a:r>
                        <a:rPr lang="en-GB" sz="1400" b="0" i="0" u="none" strike="noStrike" kern="1200" baseline="30000" noProof="0" dirty="0">
                          <a:solidFill>
                            <a:srgbClr val="000000"/>
                          </a:solidFill>
                          <a:effectLst/>
                          <a:latin typeface="Calibri" panose="020F0502020204030204" pitchFamily="34" charset="0"/>
                          <a:ea typeface="+mn-ea"/>
                          <a:cs typeface="+mn-cs"/>
                        </a:rPr>
                        <a:t>th</a:t>
                      </a:r>
                      <a:r>
                        <a:rPr lang="en-GB" sz="1400" b="0" i="0" u="none" strike="noStrike" kern="1200" baseline="0" noProof="0" dirty="0">
                          <a:solidFill>
                            <a:srgbClr val="000000"/>
                          </a:solidFill>
                          <a:effectLst/>
                          <a:latin typeface="Calibri" panose="020F0502020204030204" pitchFamily="34" charset="0"/>
                          <a:ea typeface="+mn-ea"/>
                          <a:cs typeface="+mn-cs"/>
                        </a:rPr>
                        <a:t> </a:t>
                      </a:r>
                      <a:r>
                        <a:rPr lang="en-GB" sz="1400" b="0" i="0" u="none" strike="noStrike" kern="1200" noProof="0" dirty="0">
                          <a:solidFill>
                            <a:srgbClr val="000000"/>
                          </a:solidFill>
                          <a:effectLst/>
                          <a:latin typeface="Calibri" panose="020F0502020204030204" pitchFamily="34" charset="0"/>
                          <a:ea typeface="+mn-ea"/>
                          <a:cs typeface="+mn-cs"/>
                        </a:rPr>
                        <a:t>and 17</a:t>
                      </a:r>
                      <a:r>
                        <a:rPr lang="en-GB" sz="1400" b="0" i="0" u="none" strike="noStrike" kern="1200" baseline="30000" noProof="0" dirty="0">
                          <a:solidFill>
                            <a:srgbClr val="000000"/>
                          </a:solidFill>
                          <a:effectLst/>
                          <a:latin typeface="Calibri" panose="020F0502020204030204" pitchFamily="34" charset="0"/>
                          <a:ea typeface="+mn-ea"/>
                          <a:cs typeface="+mn-cs"/>
                        </a:rPr>
                        <a:t>th</a:t>
                      </a:r>
                      <a:r>
                        <a:rPr lang="en-GB" sz="1400" b="0" i="0" u="none" strike="noStrike" kern="1200" baseline="0" noProof="0" dirty="0">
                          <a:solidFill>
                            <a:srgbClr val="000000"/>
                          </a:solidFill>
                          <a:effectLst/>
                          <a:latin typeface="Calibri" panose="020F0502020204030204" pitchFamily="34" charset="0"/>
                          <a:ea typeface="+mn-ea"/>
                          <a:cs typeface="+mn-cs"/>
                        </a:rPr>
                        <a:t> </a:t>
                      </a:r>
                      <a:r>
                        <a:rPr lang="en-GB" sz="1400" b="0" i="0" u="none" strike="noStrike" kern="1200" noProof="0" dirty="0">
                          <a:solidFill>
                            <a:srgbClr val="000000"/>
                          </a:solidFill>
                          <a:effectLst/>
                          <a:latin typeface="Calibri" panose="020F0502020204030204" pitchFamily="34" charset="0"/>
                          <a:ea typeface="+mn-ea"/>
                          <a:cs typeface="+mn-cs"/>
                        </a:rPr>
                        <a:t>January</a:t>
                      </a:r>
                    </a:p>
                  </a:txBody>
                  <a:tcPr marL="68580" marR="6858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Broxbourne</a:t>
                      </a:r>
                    </a:p>
                  </a:txBody>
                  <a:tcPr marL="51435" marR="51435" marT="0" marB="0" anchor="ctr"/>
                </a:tc>
                <a:extLst>
                  <a:ext uri="{0D108BD9-81ED-4DB2-BD59-A6C34878D82A}">
                    <a16:rowId xmlns="" xmlns:a16="http://schemas.microsoft.com/office/drawing/2014/main" val="10004"/>
                  </a:ext>
                </a:extLst>
              </a:tr>
              <a:tr h="512650">
                <a:tc>
                  <a:txBody>
                    <a:bodyPr/>
                    <a:lstStyle/>
                    <a:p>
                      <a:pPr algn="ctr"/>
                      <a:r>
                        <a:rPr lang="en-GB" sz="1400" dirty="0"/>
                        <a:t>24</a:t>
                      </a:r>
                      <a:r>
                        <a:rPr lang="en-GB" sz="1400" baseline="30000" dirty="0"/>
                        <a:t>th</a:t>
                      </a:r>
                      <a:r>
                        <a:rPr lang="en-GB" sz="1400" baseline="0" dirty="0"/>
                        <a:t> </a:t>
                      </a:r>
                      <a:r>
                        <a:rPr lang="en-GB" sz="1400" dirty="0"/>
                        <a:t>and 31</a:t>
                      </a:r>
                      <a:r>
                        <a:rPr lang="en-GB" sz="1400" baseline="30000" dirty="0"/>
                        <a:t>st</a:t>
                      </a:r>
                      <a:r>
                        <a:rPr lang="en-GB" sz="1400" baseline="0" dirty="0"/>
                        <a:t> </a:t>
                      </a:r>
                      <a:r>
                        <a:rPr lang="en-GB" sz="1400" dirty="0"/>
                        <a:t>January</a:t>
                      </a:r>
                    </a:p>
                  </a:txBody>
                  <a:tcPr marL="68580" marR="68580" anchor="ctr"/>
                </a:tc>
                <a:tc>
                  <a:txBody>
                    <a:bodyPr/>
                    <a:lstStyle/>
                    <a:p>
                      <a:pPr algn="ctr">
                        <a:spcAft>
                          <a:spcPts val="0"/>
                        </a:spcAft>
                      </a:pPr>
                      <a:r>
                        <a:rPr lang="en-GB" sz="1400" b="0" i="0" u="none" strike="noStrike" kern="1200" dirty="0">
                          <a:solidFill>
                            <a:srgbClr val="000000"/>
                          </a:solidFill>
                          <a:effectLst/>
                          <a:latin typeface="Calibri" panose="020F0502020204030204" pitchFamily="34" charset="0"/>
                          <a:ea typeface="+mn-ea"/>
                          <a:cs typeface="+mn-cs"/>
                        </a:rPr>
                        <a:t>Hemel Hampstead</a:t>
                      </a:r>
                    </a:p>
                  </a:txBody>
                  <a:tcPr marL="51435" marR="51435" marT="0" marB="0" anchor="ctr"/>
                </a:tc>
                <a:extLst>
                  <a:ext uri="{0D108BD9-81ED-4DB2-BD59-A6C34878D82A}">
                    <a16:rowId xmlns="" xmlns:a16="http://schemas.microsoft.com/office/drawing/2014/main" val="10005"/>
                  </a:ext>
                </a:extLst>
              </a:tr>
              <a:tr h="432048">
                <a:tc>
                  <a:txBody>
                    <a:bodyPr/>
                    <a:lstStyle/>
                    <a:p>
                      <a:pPr algn="ctr">
                        <a:spcAft>
                          <a:spcPts val="0"/>
                        </a:spcAft>
                      </a:pPr>
                      <a:r>
                        <a:rPr lang="en-GB" sz="1400" kern="1400" dirty="0">
                          <a:solidFill>
                            <a:srgbClr val="000000"/>
                          </a:solidFill>
                          <a:effectLst/>
                          <a:latin typeface="Calibri"/>
                          <a:ea typeface="Times New Roman"/>
                          <a:cs typeface="Times New Roman"/>
                        </a:rPr>
                        <a:t>7</a:t>
                      </a:r>
                      <a:r>
                        <a:rPr lang="en-GB" sz="1400" kern="1400" baseline="30000" dirty="0">
                          <a:solidFill>
                            <a:srgbClr val="000000"/>
                          </a:solidFill>
                          <a:effectLst/>
                          <a:latin typeface="Calibri"/>
                          <a:ea typeface="Times New Roman"/>
                          <a:cs typeface="Times New Roman"/>
                        </a:rPr>
                        <a:t>th</a:t>
                      </a:r>
                      <a:r>
                        <a:rPr lang="en-GB" sz="1400" kern="1400" dirty="0">
                          <a:solidFill>
                            <a:srgbClr val="000000"/>
                          </a:solidFill>
                          <a:effectLst/>
                          <a:latin typeface="Calibri"/>
                          <a:ea typeface="Times New Roman"/>
                          <a:cs typeface="Times New Roman"/>
                        </a:rPr>
                        <a:t> and 14</a:t>
                      </a:r>
                      <a:r>
                        <a:rPr lang="en-GB" sz="1400" kern="1400" baseline="30000" dirty="0">
                          <a:solidFill>
                            <a:srgbClr val="000000"/>
                          </a:solidFill>
                          <a:effectLst/>
                          <a:latin typeface="Calibri"/>
                          <a:ea typeface="Times New Roman"/>
                          <a:cs typeface="Times New Roman"/>
                        </a:rPr>
                        <a:t>th</a:t>
                      </a:r>
                      <a:r>
                        <a:rPr lang="en-GB" sz="1400" kern="1400" dirty="0">
                          <a:solidFill>
                            <a:srgbClr val="000000"/>
                          </a:solidFill>
                          <a:effectLst/>
                          <a:latin typeface="Calibri"/>
                          <a:ea typeface="Times New Roman"/>
                          <a:cs typeface="Times New Roman"/>
                        </a:rPr>
                        <a:t> February</a:t>
                      </a:r>
                    </a:p>
                  </a:txBody>
                  <a:tcPr marL="68580" marR="68580" marT="0" marB="0" anchor="ctr"/>
                </a:tc>
                <a:tc>
                  <a:txBody>
                    <a:bodyPr/>
                    <a:lstStyle/>
                    <a:p>
                      <a:pPr algn="ctr">
                        <a:spcAft>
                          <a:spcPts val="0"/>
                        </a:spcAft>
                      </a:pPr>
                      <a:r>
                        <a:rPr lang="en-GB" sz="1400" kern="1400" dirty="0">
                          <a:solidFill>
                            <a:srgbClr val="000000"/>
                          </a:solidFill>
                          <a:effectLst/>
                          <a:latin typeface="Calibri"/>
                          <a:ea typeface="Times New Roman"/>
                          <a:cs typeface="Times New Roman"/>
                        </a:rPr>
                        <a:t>Letchworth</a:t>
                      </a:r>
                    </a:p>
                  </a:txBody>
                  <a:tcPr marL="68580" marR="68580" marT="0" marB="0" anchor="ctr"/>
                </a:tc>
                <a:extLst>
                  <a:ext uri="{0D108BD9-81ED-4DB2-BD59-A6C34878D82A}">
                    <a16:rowId xmlns="" xmlns:a16="http://schemas.microsoft.com/office/drawing/2014/main" val="10006"/>
                  </a:ext>
                </a:extLst>
              </a:tr>
              <a:tr h="532562">
                <a:tc>
                  <a:txBody>
                    <a:bodyPr/>
                    <a:lstStyle/>
                    <a:p>
                      <a:pPr algn="ctr">
                        <a:spcAft>
                          <a:spcPts val="0"/>
                        </a:spcAft>
                      </a:pPr>
                      <a:r>
                        <a:rPr lang="en-GB" sz="1400" kern="1400" dirty="0">
                          <a:solidFill>
                            <a:srgbClr val="000000"/>
                          </a:solidFill>
                          <a:effectLst/>
                          <a:latin typeface="Calibri"/>
                          <a:ea typeface="Times New Roman"/>
                          <a:cs typeface="Times New Roman"/>
                        </a:rPr>
                        <a:t>10</a:t>
                      </a:r>
                      <a:r>
                        <a:rPr lang="en-GB" sz="1400" kern="1400" baseline="30000" dirty="0">
                          <a:solidFill>
                            <a:srgbClr val="000000"/>
                          </a:solidFill>
                          <a:effectLst/>
                          <a:latin typeface="Calibri"/>
                          <a:ea typeface="Times New Roman"/>
                          <a:cs typeface="Times New Roman"/>
                        </a:rPr>
                        <a:t>th</a:t>
                      </a:r>
                      <a:r>
                        <a:rPr lang="en-GB" sz="1400" kern="1400" dirty="0">
                          <a:solidFill>
                            <a:srgbClr val="000000"/>
                          </a:solidFill>
                          <a:effectLst/>
                          <a:latin typeface="Calibri"/>
                          <a:ea typeface="Times New Roman"/>
                          <a:cs typeface="Times New Roman"/>
                        </a:rPr>
                        <a:t> and 24</a:t>
                      </a:r>
                      <a:r>
                        <a:rPr lang="en-GB" sz="1400" kern="1400" baseline="30000" dirty="0">
                          <a:solidFill>
                            <a:srgbClr val="000000"/>
                          </a:solidFill>
                          <a:effectLst/>
                          <a:latin typeface="Calibri"/>
                          <a:ea typeface="Times New Roman"/>
                          <a:cs typeface="Times New Roman"/>
                        </a:rPr>
                        <a:t>th</a:t>
                      </a:r>
                      <a:r>
                        <a:rPr lang="en-GB" sz="1400" kern="1400" dirty="0">
                          <a:solidFill>
                            <a:srgbClr val="000000"/>
                          </a:solidFill>
                          <a:effectLst/>
                          <a:latin typeface="Calibri"/>
                          <a:ea typeface="Times New Roman"/>
                          <a:cs typeface="Times New Roman"/>
                        </a:rPr>
                        <a:t> February</a:t>
                      </a:r>
                    </a:p>
                  </a:txBody>
                  <a:tcPr marL="68580" marR="68580" marT="0" marB="0" anchor="ctr"/>
                </a:tc>
                <a:tc>
                  <a:txBody>
                    <a:bodyPr/>
                    <a:lstStyle/>
                    <a:p>
                      <a:pPr algn="ctr">
                        <a:spcAft>
                          <a:spcPts val="0"/>
                        </a:spcAft>
                      </a:pPr>
                      <a:r>
                        <a:rPr lang="en-GB" sz="1400" kern="1400">
                          <a:solidFill>
                            <a:srgbClr val="000000"/>
                          </a:solidFill>
                          <a:effectLst/>
                          <a:latin typeface="Calibri"/>
                          <a:ea typeface="Times New Roman"/>
                          <a:cs typeface="Times New Roman"/>
                        </a:rPr>
                        <a:t>Hatfield</a:t>
                      </a:r>
                    </a:p>
                  </a:txBody>
                  <a:tcPr marL="68580" marR="68580" marT="0" marB="0" anchor="ctr"/>
                </a:tc>
                <a:extLst>
                  <a:ext uri="{0D108BD9-81ED-4DB2-BD59-A6C34878D82A}">
                    <a16:rowId xmlns="" xmlns:a16="http://schemas.microsoft.com/office/drawing/2014/main" val="10007"/>
                  </a:ext>
                </a:extLst>
              </a:tr>
              <a:tr h="403542">
                <a:tc>
                  <a:txBody>
                    <a:bodyPr/>
                    <a:lstStyle/>
                    <a:p>
                      <a:pPr algn="ctr">
                        <a:spcAft>
                          <a:spcPts val="0"/>
                        </a:spcAft>
                      </a:pPr>
                      <a:r>
                        <a:rPr lang="en-GB" sz="1400" kern="1400" dirty="0">
                          <a:solidFill>
                            <a:srgbClr val="000000"/>
                          </a:solidFill>
                          <a:effectLst/>
                          <a:latin typeface="Calibri"/>
                          <a:ea typeface="Times New Roman"/>
                          <a:cs typeface="Times New Roman"/>
                        </a:rPr>
                        <a:t>28</a:t>
                      </a:r>
                      <a:r>
                        <a:rPr lang="en-GB" sz="1400" kern="1400" baseline="30000" dirty="0">
                          <a:solidFill>
                            <a:srgbClr val="000000"/>
                          </a:solidFill>
                          <a:effectLst/>
                          <a:latin typeface="Calibri"/>
                          <a:ea typeface="Times New Roman"/>
                          <a:cs typeface="Times New Roman"/>
                        </a:rPr>
                        <a:t>th</a:t>
                      </a:r>
                      <a:r>
                        <a:rPr lang="en-GB" sz="1400" kern="1400" dirty="0">
                          <a:solidFill>
                            <a:srgbClr val="000000"/>
                          </a:solidFill>
                          <a:effectLst/>
                          <a:latin typeface="Calibri"/>
                          <a:ea typeface="Times New Roman"/>
                          <a:cs typeface="Times New Roman"/>
                        </a:rPr>
                        <a:t> Feb and 6</a:t>
                      </a:r>
                      <a:r>
                        <a:rPr lang="en-GB" sz="1400" kern="1400" baseline="30000" dirty="0">
                          <a:solidFill>
                            <a:srgbClr val="000000"/>
                          </a:solidFill>
                          <a:effectLst/>
                          <a:latin typeface="Calibri"/>
                          <a:ea typeface="Times New Roman"/>
                          <a:cs typeface="Times New Roman"/>
                        </a:rPr>
                        <a:t>th</a:t>
                      </a:r>
                      <a:r>
                        <a:rPr lang="en-GB" sz="1400" kern="1400" dirty="0">
                          <a:solidFill>
                            <a:srgbClr val="000000"/>
                          </a:solidFill>
                          <a:effectLst/>
                          <a:latin typeface="Calibri"/>
                          <a:ea typeface="Times New Roman"/>
                          <a:cs typeface="Times New Roman"/>
                        </a:rPr>
                        <a:t> March</a:t>
                      </a:r>
                    </a:p>
                  </a:txBody>
                  <a:tcPr marL="68580" marR="68580" marT="0" marB="0" anchor="ctr"/>
                </a:tc>
                <a:tc>
                  <a:txBody>
                    <a:bodyPr/>
                    <a:lstStyle/>
                    <a:p>
                      <a:pPr algn="ctr">
                        <a:spcAft>
                          <a:spcPts val="0"/>
                        </a:spcAft>
                      </a:pPr>
                      <a:r>
                        <a:rPr lang="en-GB" sz="1400" kern="1400">
                          <a:solidFill>
                            <a:srgbClr val="000000"/>
                          </a:solidFill>
                          <a:effectLst/>
                          <a:latin typeface="Calibri"/>
                          <a:ea typeface="Times New Roman"/>
                          <a:cs typeface="Times New Roman"/>
                        </a:rPr>
                        <a:t>Potters Bar</a:t>
                      </a:r>
                    </a:p>
                  </a:txBody>
                  <a:tcPr marL="68580" marR="68580" marT="0" marB="0" anchor="ctr"/>
                </a:tc>
                <a:extLst>
                  <a:ext uri="{0D108BD9-81ED-4DB2-BD59-A6C34878D82A}">
                    <a16:rowId xmlns="" xmlns:a16="http://schemas.microsoft.com/office/drawing/2014/main" val="10008"/>
                  </a:ext>
                </a:extLst>
              </a:tr>
              <a:tr h="432048">
                <a:tc>
                  <a:txBody>
                    <a:bodyPr/>
                    <a:lstStyle/>
                    <a:p>
                      <a:pPr algn="ctr">
                        <a:spcAft>
                          <a:spcPts val="0"/>
                        </a:spcAft>
                      </a:pPr>
                      <a:r>
                        <a:rPr lang="en-GB" sz="1400" kern="1400">
                          <a:solidFill>
                            <a:srgbClr val="000000"/>
                          </a:solidFill>
                          <a:effectLst/>
                          <a:latin typeface="Calibri"/>
                          <a:ea typeface="Times New Roman"/>
                          <a:cs typeface="Times New Roman"/>
                        </a:rPr>
                        <a:t>13</a:t>
                      </a:r>
                      <a:r>
                        <a:rPr lang="en-GB" sz="1400" kern="1400" baseline="30000">
                          <a:solidFill>
                            <a:srgbClr val="000000"/>
                          </a:solidFill>
                          <a:effectLst/>
                          <a:latin typeface="Calibri"/>
                          <a:ea typeface="Times New Roman"/>
                          <a:cs typeface="Times New Roman"/>
                        </a:rPr>
                        <a:t>th</a:t>
                      </a:r>
                      <a:r>
                        <a:rPr lang="en-GB" sz="1400" kern="1400">
                          <a:solidFill>
                            <a:srgbClr val="000000"/>
                          </a:solidFill>
                          <a:effectLst/>
                          <a:latin typeface="Calibri"/>
                          <a:ea typeface="Times New Roman"/>
                          <a:cs typeface="Times New Roman"/>
                        </a:rPr>
                        <a:t> and 20</a:t>
                      </a:r>
                      <a:r>
                        <a:rPr lang="en-GB" sz="1400" kern="1400" baseline="30000">
                          <a:solidFill>
                            <a:srgbClr val="000000"/>
                          </a:solidFill>
                          <a:effectLst/>
                          <a:latin typeface="Calibri"/>
                          <a:ea typeface="Times New Roman"/>
                          <a:cs typeface="Times New Roman"/>
                        </a:rPr>
                        <a:t>th</a:t>
                      </a:r>
                      <a:r>
                        <a:rPr lang="en-GB" sz="1400" kern="1400">
                          <a:solidFill>
                            <a:srgbClr val="000000"/>
                          </a:solidFill>
                          <a:effectLst/>
                          <a:latin typeface="Calibri"/>
                          <a:ea typeface="Times New Roman"/>
                          <a:cs typeface="Times New Roman"/>
                        </a:rPr>
                        <a:t> March</a:t>
                      </a:r>
                    </a:p>
                  </a:txBody>
                  <a:tcPr marL="68580" marR="68580" marT="0" marB="0" anchor="ctr"/>
                </a:tc>
                <a:tc>
                  <a:txBody>
                    <a:bodyPr/>
                    <a:lstStyle/>
                    <a:p>
                      <a:pPr algn="ctr">
                        <a:spcAft>
                          <a:spcPts val="0"/>
                        </a:spcAft>
                      </a:pPr>
                      <a:r>
                        <a:rPr lang="en-GB" sz="1400" kern="1400" dirty="0">
                          <a:solidFill>
                            <a:srgbClr val="000000"/>
                          </a:solidFill>
                          <a:effectLst/>
                          <a:latin typeface="Calibri"/>
                          <a:ea typeface="Times New Roman"/>
                          <a:cs typeface="Times New Roman"/>
                        </a:rPr>
                        <a:t>Ware</a:t>
                      </a:r>
                    </a:p>
                  </a:txBody>
                  <a:tcPr marL="68580" marR="68580" marT="0" marB="0" anchor="ctr"/>
                </a:tc>
                <a:extLst>
                  <a:ext uri="{0D108BD9-81ED-4DB2-BD59-A6C34878D82A}">
                    <a16:rowId xmlns="" xmlns:a16="http://schemas.microsoft.com/office/drawing/2014/main" val="10009"/>
                  </a:ext>
                </a:extLst>
              </a:tr>
              <a:tr h="432048">
                <a:tc>
                  <a:txBody>
                    <a:bodyPr/>
                    <a:lstStyle/>
                    <a:p>
                      <a:pPr algn="ctr">
                        <a:spcAft>
                          <a:spcPts val="0"/>
                        </a:spcAft>
                      </a:pPr>
                      <a:r>
                        <a:rPr lang="en-GB" sz="1400" kern="1400" dirty="0">
                          <a:solidFill>
                            <a:srgbClr val="000000"/>
                          </a:solidFill>
                          <a:effectLst/>
                          <a:latin typeface="Calibri"/>
                          <a:ea typeface="Times New Roman"/>
                          <a:cs typeface="Times New Roman"/>
                        </a:rPr>
                        <a:t>26</a:t>
                      </a:r>
                      <a:r>
                        <a:rPr lang="en-GB" sz="1400" kern="1400" baseline="30000" dirty="0">
                          <a:solidFill>
                            <a:srgbClr val="000000"/>
                          </a:solidFill>
                          <a:effectLst/>
                          <a:latin typeface="Calibri"/>
                          <a:ea typeface="Times New Roman"/>
                          <a:cs typeface="Times New Roman"/>
                        </a:rPr>
                        <a:t>th</a:t>
                      </a:r>
                      <a:r>
                        <a:rPr lang="en-GB" sz="1400" kern="1400" dirty="0">
                          <a:solidFill>
                            <a:srgbClr val="000000"/>
                          </a:solidFill>
                          <a:effectLst/>
                          <a:latin typeface="Calibri"/>
                          <a:ea typeface="Times New Roman"/>
                          <a:cs typeface="Times New Roman"/>
                        </a:rPr>
                        <a:t> and 27</a:t>
                      </a:r>
                      <a:r>
                        <a:rPr lang="en-GB" sz="1400" kern="1400" baseline="30000" dirty="0">
                          <a:solidFill>
                            <a:srgbClr val="000000"/>
                          </a:solidFill>
                          <a:effectLst/>
                          <a:latin typeface="Calibri"/>
                          <a:ea typeface="Times New Roman"/>
                          <a:cs typeface="Times New Roman"/>
                        </a:rPr>
                        <a:t>th</a:t>
                      </a:r>
                      <a:r>
                        <a:rPr lang="en-GB" sz="1400" kern="1400" dirty="0">
                          <a:solidFill>
                            <a:srgbClr val="000000"/>
                          </a:solidFill>
                          <a:effectLst/>
                          <a:latin typeface="Calibri"/>
                          <a:ea typeface="Times New Roman"/>
                          <a:cs typeface="Times New Roman"/>
                        </a:rPr>
                        <a:t> March</a:t>
                      </a:r>
                    </a:p>
                  </a:txBody>
                  <a:tcPr marL="68580" marR="68580" marT="0" marB="0" anchor="ctr"/>
                </a:tc>
                <a:tc>
                  <a:txBody>
                    <a:bodyPr/>
                    <a:lstStyle/>
                    <a:p>
                      <a:pPr algn="ctr">
                        <a:spcAft>
                          <a:spcPts val="0"/>
                        </a:spcAft>
                      </a:pPr>
                      <a:r>
                        <a:rPr lang="en-GB" sz="1400" kern="1400" dirty="0">
                          <a:solidFill>
                            <a:srgbClr val="000000"/>
                          </a:solidFill>
                          <a:effectLst/>
                          <a:latin typeface="Calibri"/>
                          <a:ea typeface="Times New Roman"/>
                          <a:cs typeface="Times New Roman"/>
                        </a:rPr>
                        <a:t>Watford</a:t>
                      </a:r>
                    </a:p>
                  </a:txBody>
                  <a:tcPr marL="68580" marR="68580" marT="0" marB="0" anchor="ctr"/>
                </a:tc>
                <a:extLst>
                  <a:ext uri="{0D108BD9-81ED-4DB2-BD59-A6C34878D82A}">
                    <a16:rowId xmlns="" xmlns:a16="http://schemas.microsoft.com/office/drawing/2014/main" val="10010"/>
                  </a:ext>
                </a:extLst>
              </a:tr>
            </a:tbl>
          </a:graphicData>
        </a:graphic>
      </p:graphicFrame>
      <p:pic>
        <p:nvPicPr>
          <p:cNvPr id="4" name="Picture 3" descr="Joint comm_comps NHS"/>
          <p:cNvPicPr/>
          <p:nvPr/>
        </p:nvPicPr>
        <p:blipFill rotWithShape="1">
          <a:blip r:embed="rId2" r:link="rId3">
            <a:extLst>
              <a:ext uri="{28A0092B-C50C-407E-A947-70E740481C1C}">
                <a14:useLocalDpi xmlns:a14="http://schemas.microsoft.com/office/drawing/2010/main" val="0"/>
              </a:ext>
            </a:extLst>
          </a:blip>
          <a:srcRect r="20530"/>
          <a:stretch/>
        </p:blipFill>
        <p:spPr bwMode="auto">
          <a:xfrm>
            <a:off x="323528" y="6011686"/>
            <a:ext cx="4260225" cy="617558"/>
          </a:xfrm>
          <a:prstGeom prst="rect">
            <a:avLst/>
          </a:prstGeom>
          <a:noFill/>
          <a:ln>
            <a:noFill/>
          </a:ln>
        </p:spPr>
      </p:pic>
    </p:spTree>
    <p:extLst>
      <p:ext uri="{BB962C8B-B14F-4D97-AF65-F5344CB8AC3E}">
        <p14:creationId xmlns:p14="http://schemas.microsoft.com/office/powerpoint/2010/main" val="3342564998"/>
      </p:ext>
    </p:extLst>
  </p:cSld>
  <p:clrMapOvr>
    <a:masterClrMapping/>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76672"/>
            <a:ext cx="8229600" cy="532859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400050" lvl="1" indent="0">
              <a:buNone/>
            </a:pPr>
            <a:r>
              <a:rPr lang="en-GB" sz="2000" b="1" u="sng" dirty="0" smtClean="0">
                <a:solidFill>
                  <a:schemeClr val="tx1"/>
                </a:solidFill>
              </a:rPr>
              <a:t>Strategic </a:t>
            </a:r>
            <a:r>
              <a:rPr lang="en-GB" sz="2000" b="1" u="sng" dirty="0">
                <a:solidFill>
                  <a:schemeClr val="tx1"/>
                </a:solidFill>
              </a:rPr>
              <a:t>Leads for Mental Health in Schools:</a:t>
            </a:r>
          </a:p>
          <a:p>
            <a:pPr marL="400050" lvl="1" indent="0">
              <a:buNone/>
            </a:pPr>
            <a:endParaRPr lang="en-GB" sz="2000" dirty="0">
              <a:solidFill>
                <a:schemeClr val="tx1"/>
              </a:solidFill>
            </a:endParaRPr>
          </a:p>
          <a:p>
            <a:pPr marL="400050" lvl="1" indent="0">
              <a:buNone/>
            </a:pPr>
            <a:r>
              <a:rPr lang="en-GB" sz="2000" b="1" dirty="0">
                <a:solidFill>
                  <a:schemeClr val="tx1"/>
                </a:solidFill>
              </a:rPr>
              <a:t>East and North Herts </a:t>
            </a:r>
            <a:r>
              <a:rPr lang="en-GB" sz="2000" b="1" dirty="0" smtClean="0">
                <a:solidFill>
                  <a:schemeClr val="tx1"/>
                </a:solidFill>
              </a:rPr>
              <a:t>CCG: </a:t>
            </a:r>
            <a:r>
              <a:rPr lang="en-GB" sz="2000" dirty="0" smtClean="0">
                <a:solidFill>
                  <a:schemeClr val="tx1"/>
                </a:solidFill>
              </a:rPr>
              <a:t>Breda </a:t>
            </a:r>
            <a:r>
              <a:rPr lang="en-GB" sz="2000" dirty="0">
                <a:solidFill>
                  <a:schemeClr val="tx1"/>
                </a:solidFill>
              </a:rPr>
              <a:t>O'Neill</a:t>
            </a:r>
          </a:p>
          <a:p>
            <a:pPr marL="400050" lvl="1" indent="0">
              <a:buNone/>
            </a:pPr>
            <a:r>
              <a:rPr lang="en-GB" sz="2000" u="sng" dirty="0" err="1">
                <a:solidFill>
                  <a:srgbClr val="0000FF"/>
                </a:solidFill>
              </a:rPr>
              <a:t>Breda.O'Neill@nhs.net</a:t>
            </a:r>
            <a:endParaRPr lang="en-GB" sz="2000" u="sng" dirty="0">
              <a:solidFill>
                <a:srgbClr val="0000FF"/>
              </a:solidFill>
            </a:endParaRPr>
          </a:p>
          <a:p>
            <a:pPr marL="400050" lvl="1" indent="0">
              <a:buNone/>
            </a:pPr>
            <a:r>
              <a:rPr lang="en-GB" sz="2000" dirty="0">
                <a:solidFill>
                  <a:schemeClr val="tx1"/>
                </a:solidFill>
              </a:rPr>
              <a:t>Mobile: 07827 937573</a:t>
            </a:r>
          </a:p>
          <a:p>
            <a:pPr marL="400050" lvl="1" indent="0">
              <a:buNone/>
            </a:pPr>
            <a:endParaRPr lang="en-GB" sz="2000" dirty="0">
              <a:solidFill>
                <a:schemeClr val="tx1"/>
              </a:solidFill>
            </a:endParaRPr>
          </a:p>
          <a:p>
            <a:pPr marL="400050" lvl="1" indent="0">
              <a:buNone/>
            </a:pPr>
            <a:r>
              <a:rPr lang="en-GB" sz="2000" b="1" dirty="0">
                <a:solidFill>
                  <a:schemeClr val="tx1"/>
                </a:solidFill>
              </a:rPr>
              <a:t>Herts Valleys </a:t>
            </a:r>
            <a:r>
              <a:rPr lang="en-GB" sz="2000" b="1" dirty="0" smtClean="0">
                <a:solidFill>
                  <a:schemeClr val="tx1"/>
                </a:solidFill>
              </a:rPr>
              <a:t>CCG: </a:t>
            </a:r>
            <a:r>
              <a:rPr lang="en-GB" sz="2000" dirty="0" smtClean="0">
                <a:solidFill>
                  <a:schemeClr val="tx1"/>
                </a:solidFill>
              </a:rPr>
              <a:t>Yael </a:t>
            </a:r>
            <a:r>
              <a:rPr lang="en-GB" sz="2000" dirty="0" err="1" smtClean="0">
                <a:solidFill>
                  <a:schemeClr val="tx1"/>
                </a:solidFill>
              </a:rPr>
              <a:t>Leinman</a:t>
            </a:r>
            <a:endParaRPr lang="en-GB" sz="2000" dirty="0" smtClean="0">
              <a:solidFill>
                <a:schemeClr val="tx1"/>
              </a:solidFill>
            </a:endParaRPr>
          </a:p>
          <a:p>
            <a:pPr marL="400050" lvl="1" indent="0">
              <a:buNone/>
            </a:pPr>
            <a:r>
              <a:rPr lang="en-GB" sz="2000" u="sng" dirty="0" smtClean="0">
                <a:solidFill>
                  <a:srgbClr val="0000FF"/>
                </a:solidFill>
              </a:rPr>
              <a:t>y.leinman@nhs.net</a:t>
            </a:r>
            <a:endParaRPr lang="en-GB" sz="2000" dirty="0">
              <a:solidFill>
                <a:schemeClr val="tx1"/>
              </a:solidFill>
            </a:endParaRPr>
          </a:p>
          <a:p>
            <a:pPr marL="400050" lvl="1" indent="0">
              <a:buNone/>
            </a:pPr>
            <a:r>
              <a:rPr lang="en-GB" sz="2000" dirty="0" smtClean="0">
                <a:solidFill>
                  <a:schemeClr val="tx1"/>
                </a:solidFill>
              </a:rPr>
              <a:t>Mobile</a:t>
            </a:r>
            <a:r>
              <a:rPr lang="en-GB" sz="2000" dirty="0">
                <a:solidFill>
                  <a:schemeClr val="tx1"/>
                </a:solidFill>
              </a:rPr>
              <a:t>: 07717 427590</a:t>
            </a:r>
          </a:p>
          <a:p>
            <a:pPr marL="400050" lvl="1" indent="0">
              <a:buNone/>
            </a:pPr>
            <a:endParaRPr lang="en-GB" sz="2000" dirty="0">
              <a:solidFill>
                <a:schemeClr val="tx1"/>
              </a:solidFill>
            </a:endParaRPr>
          </a:p>
          <a:p>
            <a:pPr marL="400050" lvl="1" indent="0">
              <a:buNone/>
            </a:pPr>
            <a:r>
              <a:rPr lang="en-GB" sz="2000" b="1" dirty="0">
                <a:solidFill>
                  <a:schemeClr val="tx1"/>
                </a:solidFill>
              </a:rPr>
              <a:t>Admin support: </a:t>
            </a:r>
            <a:r>
              <a:rPr lang="en-GB" sz="2000" dirty="0">
                <a:solidFill>
                  <a:schemeClr val="tx1"/>
                </a:solidFill>
              </a:rPr>
              <a:t>Angela </a:t>
            </a:r>
            <a:r>
              <a:rPr lang="en-GB" sz="2000" dirty="0" smtClean="0">
                <a:solidFill>
                  <a:schemeClr val="tx1"/>
                </a:solidFill>
              </a:rPr>
              <a:t>Shaw </a:t>
            </a:r>
            <a:r>
              <a:rPr lang="en-GB" sz="2000" u="sng" dirty="0">
                <a:solidFill>
                  <a:srgbClr val="0000FF"/>
                </a:solidFill>
              </a:rPr>
              <a:t>SchoolMHTraining@hertfordshire.gov.uk</a:t>
            </a:r>
          </a:p>
          <a:p>
            <a:endParaRPr lang="en-GB" dirty="0"/>
          </a:p>
        </p:txBody>
      </p:sp>
      <p:pic>
        <p:nvPicPr>
          <p:cNvPr id="5" name="Picture 4" descr="Joint comm_comps NHS"/>
          <p:cNvPicPr/>
          <p:nvPr/>
        </p:nvPicPr>
        <p:blipFill rotWithShape="1">
          <a:blip r:embed="rId2" r:link="rId3">
            <a:extLst>
              <a:ext uri="{28A0092B-C50C-407E-A947-70E740481C1C}">
                <a14:useLocalDpi xmlns:a14="http://schemas.microsoft.com/office/drawing/2010/main" val="0"/>
              </a:ext>
            </a:extLst>
          </a:blip>
          <a:srcRect r="20530"/>
          <a:stretch/>
        </p:blipFill>
        <p:spPr bwMode="auto">
          <a:xfrm>
            <a:off x="467544" y="6021998"/>
            <a:ext cx="4260225" cy="617558"/>
          </a:xfrm>
          <a:prstGeom prst="rect">
            <a:avLst/>
          </a:prstGeom>
          <a:noFill/>
          <a:ln>
            <a:noFill/>
          </a:ln>
        </p:spPr>
      </p:pic>
    </p:spTree>
    <p:extLst>
      <p:ext uri="{BB962C8B-B14F-4D97-AF65-F5344CB8AC3E}">
        <p14:creationId xmlns:p14="http://schemas.microsoft.com/office/powerpoint/2010/main" val="5203362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411482" y="139916"/>
            <a:ext cx="8200456" cy="955354"/>
          </a:xfrm>
        </p:spPr>
        <p:txBody>
          <a:bodyPr/>
          <a:lstStyle/>
          <a:p>
            <a:pPr lvl="0"/>
            <a:r>
              <a:rPr lang="en-GB" dirty="0"/>
              <a:t>CAMHS System Redesign</a:t>
            </a:r>
            <a:endParaRPr lang="en-GB" altLang="en-US" dirty="0"/>
          </a:p>
        </p:txBody>
      </p:sp>
      <p:sp>
        <p:nvSpPr>
          <p:cNvPr id="2055" name="Rectangle 7"/>
          <p:cNvSpPr>
            <a:spLocks noGrp="1" noChangeArrowheads="1"/>
          </p:cNvSpPr>
          <p:nvPr>
            <p:ph type="body" idx="1"/>
          </p:nvPr>
        </p:nvSpPr>
        <p:spPr>
          <a:xfrm>
            <a:off x="489527" y="1074420"/>
            <a:ext cx="8093075" cy="3835400"/>
          </a:xfrm>
        </p:spPr>
        <p:txBody>
          <a:bodyPr/>
          <a:lstStyle/>
          <a:p>
            <a:pPr lvl="0"/>
            <a:r>
              <a:rPr lang="en-GB" dirty="0">
                <a:solidFill>
                  <a:srgbClr val="4D4D4D"/>
                </a:solidFill>
              </a:rPr>
              <a:t>The CAMHS Transformation plan includes an overarching aim to implement sustainable system wide change</a:t>
            </a:r>
          </a:p>
          <a:p>
            <a:pPr lvl="0"/>
            <a:r>
              <a:rPr lang="en-GB" dirty="0">
                <a:solidFill>
                  <a:srgbClr val="4D4D4D"/>
                </a:solidFill>
              </a:rPr>
              <a:t>The current CAMHS system offers a range of good support but this could be more effectively co-ordinated</a:t>
            </a:r>
          </a:p>
          <a:p>
            <a:pPr lvl="0"/>
            <a:r>
              <a:rPr lang="en-GB" dirty="0">
                <a:solidFill>
                  <a:srgbClr val="4D4D4D"/>
                </a:solidFill>
              </a:rPr>
              <a:t>The current system is focused at the higher end of the continuum of need</a:t>
            </a:r>
          </a:p>
          <a:p>
            <a:pPr lvl="0"/>
            <a:r>
              <a:rPr lang="en-GB" dirty="0">
                <a:solidFill>
                  <a:srgbClr val="4D4D4D"/>
                </a:solidFill>
              </a:rPr>
              <a:t>The redesigned system will have a robust point of access to provide advice and guide families to the right support</a:t>
            </a:r>
          </a:p>
          <a:p>
            <a:pPr marL="357188" indent="-357188">
              <a:spcBef>
                <a:spcPct val="40000"/>
              </a:spcBef>
            </a:pPr>
            <a:endParaRPr lang="en-GB" altLang="en-US" dirty="0"/>
          </a:p>
        </p:txBody>
      </p:sp>
      <p:sp>
        <p:nvSpPr>
          <p:cNvPr id="4" name="Rectangle 3"/>
          <p:cNvSpPr/>
          <p:nvPr/>
        </p:nvSpPr>
        <p:spPr bwMode="auto">
          <a:xfrm>
            <a:off x="489527" y="6142182"/>
            <a:ext cx="3168073" cy="45258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GB">
              <a:solidFill>
                <a:srgbClr val="000000"/>
              </a:solidFill>
            </a:endParaRPr>
          </a:p>
        </p:txBody>
      </p:sp>
      <p:pic>
        <p:nvPicPr>
          <p:cNvPr id="7" name="Picture 6" descr="Joint comm_comps NHS"/>
          <p:cNvPicPr/>
          <p:nvPr/>
        </p:nvPicPr>
        <p:blipFill rotWithShape="1">
          <a:blip r:embed="rId2" r:link="rId3">
            <a:extLst>
              <a:ext uri="{28A0092B-C50C-407E-A947-70E740481C1C}">
                <a14:useLocalDpi xmlns:a14="http://schemas.microsoft.com/office/drawing/2010/main" val="0"/>
              </a:ext>
            </a:extLst>
          </a:blip>
          <a:srcRect r="20530"/>
          <a:stretch>
            <a:fillRect/>
          </a:stretch>
        </p:blipFill>
        <p:spPr bwMode="auto">
          <a:xfrm>
            <a:off x="489527" y="6006430"/>
            <a:ext cx="4260225" cy="617558"/>
          </a:xfrm>
          <a:prstGeom prst="rect">
            <a:avLst/>
          </a:prstGeom>
          <a:noFill/>
          <a:ln>
            <a:noFill/>
          </a:ln>
        </p:spPr>
      </p:pic>
    </p:spTree>
    <p:extLst>
      <p:ext uri="{BB962C8B-B14F-4D97-AF65-F5344CB8AC3E}">
        <p14:creationId xmlns:p14="http://schemas.microsoft.com/office/powerpoint/2010/main" val="1207404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solidFill>
                  <a:srgbClr val="4D4D4D"/>
                </a:solidFill>
              </a:rPr>
              <a:t>We will issue further guidance on assumptions for future years budget planning in new year. </a:t>
            </a:r>
          </a:p>
          <a:p>
            <a:r>
              <a:rPr lang="en-GB" dirty="0" smtClean="0">
                <a:solidFill>
                  <a:srgbClr val="4D4D4D"/>
                </a:solidFill>
              </a:rPr>
              <a:t>Election uncertainties include:</a:t>
            </a:r>
          </a:p>
          <a:p>
            <a:pPr lvl="1">
              <a:buFont typeface="Wingdings" panose="05000000000000000000" pitchFamily="2" charset="2"/>
              <a:buChar char="v"/>
            </a:pPr>
            <a:r>
              <a:rPr lang="en-GB" dirty="0" smtClean="0">
                <a:solidFill>
                  <a:srgbClr val="4D4D4D"/>
                </a:solidFill>
              </a:rPr>
              <a:t>Total level of schools funding</a:t>
            </a:r>
          </a:p>
          <a:p>
            <a:pPr lvl="1">
              <a:buFont typeface="Wingdings" panose="05000000000000000000" pitchFamily="2" charset="2"/>
              <a:buChar char="v"/>
            </a:pPr>
            <a:r>
              <a:rPr lang="en-GB" dirty="0" smtClean="0">
                <a:solidFill>
                  <a:srgbClr val="4D4D4D"/>
                </a:solidFill>
              </a:rPr>
              <a:t>Future of the minimum per pupil level, </a:t>
            </a:r>
            <a:r>
              <a:rPr lang="en-GB" dirty="0" err="1" smtClean="0">
                <a:solidFill>
                  <a:srgbClr val="4D4D4D"/>
                </a:solidFill>
              </a:rPr>
              <a:t>esp</a:t>
            </a:r>
            <a:r>
              <a:rPr lang="en-GB" dirty="0" smtClean="0">
                <a:solidFill>
                  <a:srgbClr val="4D4D4D"/>
                </a:solidFill>
              </a:rPr>
              <a:t> Primary £4,000 and other distribution issues</a:t>
            </a:r>
          </a:p>
          <a:p>
            <a:pPr lvl="1">
              <a:buFont typeface="Wingdings" panose="05000000000000000000" pitchFamily="2" charset="2"/>
              <a:buChar char="v"/>
            </a:pPr>
            <a:r>
              <a:rPr lang="en-GB" dirty="0" smtClean="0">
                <a:solidFill>
                  <a:srgbClr val="4D4D4D"/>
                </a:solidFill>
              </a:rPr>
              <a:t>Future pay inflation</a:t>
            </a:r>
            <a:endParaRPr lang="en-GB" dirty="0">
              <a:solidFill>
                <a:srgbClr val="4D4D4D"/>
              </a:solidFill>
              <a:ea typeface="+mn-ea"/>
            </a:endParaRPr>
          </a:p>
          <a:p>
            <a:pPr marL="271463" lvl="1" indent="-271463">
              <a:buSzPct val="125000"/>
              <a:buFont typeface="Arial" panose="020B0604020202020204" pitchFamily="34" charset="0"/>
              <a:buChar char="•"/>
            </a:pPr>
            <a:r>
              <a:rPr lang="en-GB" dirty="0">
                <a:solidFill>
                  <a:srgbClr val="4D4D4D"/>
                </a:solidFill>
                <a:ea typeface="+mn-ea"/>
              </a:rPr>
              <a:t>Suggest schools refresh their asset management pans and consider R&amp;M priorities</a:t>
            </a:r>
          </a:p>
        </p:txBody>
      </p:sp>
      <p:sp>
        <p:nvSpPr>
          <p:cNvPr id="3" name="Title 2"/>
          <p:cNvSpPr>
            <a:spLocks noGrp="1"/>
          </p:cNvSpPr>
          <p:nvPr>
            <p:ph type="title"/>
          </p:nvPr>
        </p:nvSpPr>
        <p:spPr/>
        <p:txBody>
          <a:bodyPr/>
          <a:lstStyle/>
          <a:p>
            <a:r>
              <a:rPr lang="en-GB" dirty="0" smtClean="0"/>
              <a:t>General Election</a:t>
            </a:r>
            <a:endParaRPr lang="en-GB" dirty="0"/>
          </a:p>
        </p:txBody>
      </p:sp>
    </p:spTree>
    <p:extLst>
      <p:ext uri="{BB962C8B-B14F-4D97-AF65-F5344CB8AC3E}">
        <p14:creationId xmlns:p14="http://schemas.microsoft.com/office/powerpoint/2010/main" val="3007905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489527" y="181516"/>
            <a:ext cx="8200456" cy="903706"/>
          </a:xfrm>
        </p:spPr>
        <p:txBody>
          <a:bodyPr/>
          <a:lstStyle/>
          <a:p>
            <a:pPr lvl="0"/>
            <a:r>
              <a:rPr lang="en-GB" dirty="0"/>
              <a:t>CAMHS System Redesign</a:t>
            </a:r>
            <a:endParaRPr lang="en-GB" altLang="en-US" dirty="0"/>
          </a:p>
        </p:txBody>
      </p:sp>
      <p:sp>
        <p:nvSpPr>
          <p:cNvPr id="2055" name="Rectangle 7"/>
          <p:cNvSpPr>
            <a:spLocks noGrp="1" noChangeArrowheads="1"/>
          </p:cNvSpPr>
          <p:nvPr>
            <p:ph type="body" idx="1"/>
          </p:nvPr>
        </p:nvSpPr>
        <p:spPr/>
        <p:txBody>
          <a:bodyPr/>
          <a:lstStyle/>
          <a:p>
            <a:pPr lvl="0"/>
            <a:r>
              <a:rPr lang="en-GB" dirty="0">
                <a:solidFill>
                  <a:srgbClr val="4D4D4D"/>
                </a:solidFill>
              </a:rPr>
              <a:t>The range of provision will be increased, focusing on early support to reduce escalation of need</a:t>
            </a:r>
          </a:p>
          <a:p>
            <a:pPr lvl="0"/>
            <a:r>
              <a:rPr lang="en-GB" dirty="0">
                <a:solidFill>
                  <a:srgbClr val="4D4D4D"/>
                </a:solidFill>
              </a:rPr>
              <a:t>Provision will be integrated and needs focused with shared outcomes and performance management, support will wrap around the family and transcend organisational boundaries</a:t>
            </a:r>
          </a:p>
          <a:p>
            <a:pPr lvl="0"/>
            <a:r>
              <a:rPr lang="en-GB" dirty="0">
                <a:solidFill>
                  <a:srgbClr val="4D4D4D"/>
                </a:solidFill>
              </a:rPr>
              <a:t>Better access to advice and self help will empower families and non mental health professionals to manage low levels of need better</a:t>
            </a:r>
          </a:p>
          <a:p>
            <a:pPr marL="357188" indent="-357188">
              <a:spcBef>
                <a:spcPct val="40000"/>
              </a:spcBef>
            </a:pPr>
            <a:endParaRPr lang="en-GB" altLang="en-US" dirty="0"/>
          </a:p>
        </p:txBody>
      </p:sp>
      <p:sp>
        <p:nvSpPr>
          <p:cNvPr id="4" name="Rectangle 3"/>
          <p:cNvSpPr/>
          <p:nvPr/>
        </p:nvSpPr>
        <p:spPr bwMode="auto">
          <a:xfrm>
            <a:off x="489527" y="6142182"/>
            <a:ext cx="3168073" cy="45258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GB">
              <a:solidFill>
                <a:srgbClr val="000000"/>
              </a:solidFill>
            </a:endParaRPr>
          </a:p>
        </p:txBody>
      </p:sp>
      <p:pic>
        <p:nvPicPr>
          <p:cNvPr id="7" name="Picture 6" descr="Joint comm_comps NHS"/>
          <p:cNvPicPr/>
          <p:nvPr/>
        </p:nvPicPr>
        <p:blipFill rotWithShape="1">
          <a:blip r:embed="rId2" r:link="rId3">
            <a:extLst>
              <a:ext uri="{28A0092B-C50C-407E-A947-70E740481C1C}">
                <a14:useLocalDpi xmlns:a14="http://schemas.microsoft.com/office/drawing/2010/main" val="0"/>
              </a:ext>
            </a:extLst>
          </a:blip>
          <a:srcRect r="20530"/>
          <a:stretch>
            <a:fillRect/>
          </a:stretch>
        </p:blipFill>
        <p:spPr bwMode="auto">
          <a:xfrm>
            <a:off x="489527" y="6060332"/>
            <a:ext cx="4260225" cy="617558"/>
          </a:xfrm>
          <a:prstGeom prst="rect">
            <a:avLst/>
          </a:prstGeom>
          <a:noFill/>
          <a:ln>
            <a:noFill/>
          </a:ln>
        </p:spPr>
      </p:pic>
    </p:spTree>
    <p:extLst>
      <p:ext uri="{BB962C8B-B14F-4D97-AF65-F5344CB8AC3E}">
        <p14:creationId xmlns:p14="http://schemas.microsoft.com/office/powerpoint/2010/main" val="28269402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BD30BDC-54C9-4942-B1B9-497F2118243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7660" y="316547"/>
            <a:ext cx="8369300" cy="6328093"/>
          </a:xfrm>
          <a:prstGeom prst="rect">
            <a:avLst/>
          </a:prstGeom>
          <a:noFill/>
        </p:spPr>
      </p:pic>
    </p:spTree>
    <p:extLst>
      <p:ext uri="{BB962C8B-B14F-4D97-AF65-F5344CB8AC3E}">
        <p14:creationId xmlns:p14="http://schemas.microsoft.com/office/powerpoint/2010/main" val="37275060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636A0D-26C4-4884-8EAB-DBF29E9E95AF}"/>
              </a:ext>
            </a:extLst>
          </p:cNvPr>
          <p:cNvSpPr>
            <a:spLocks noGrp="1"/>
          </p:cNvSpPr>
          <p:nvPr>
            <p:ph type="title"/>
          </p:nvPr>
        </p:nvSpPr>
        <p:spPr>
          <a:xfrm>
            <a:off x="489527" y="113864"/>
            <a:ext cx="8093075" cy="901020"/>
          </a:xfrm>
        </p:spPr>
        <p:txBody>
          <a:bodyPr/>
          <a:lstStyle/>
          <a:p>
            <a:r>
              <a:rPr lang="en-GB" dirty="0"/>
              <a:t>Governance</a:t>
            </a:r>
          </a:p>
        </p:txBody>
      </p:sp>
      <p:sp>
        <p:nvSpPr>
          <p:cNvPr id="3" name="Content Placeholder 2">
            <a:extLst>
              <a:ext uri="{FF2B5EF4-FFF2-40B4-BE49-F238E27FC236}">
                <a16:creationId xmlns="" xmlns:a16="http://schemas.microsoft.com/office/drawing/2014/main" id="{B292EA5E-ED09-48E5-8891-AB0CEF780BA6}"/>
              </a:ext>
            </a:extLst>
          </p:cNvPr>
          <p:cNvSpPr>
            <a:spLocks noGrp="1"/>
          </p:cNvSpPr>
          <p:nvPr>
            <p:ph idx="1"/>
          </p:nvPr>
        </p:nvSpPr>
        <p:spPr/>
        <p:txBody>
          <a:bodyPr/>
          <a:lstStyle/>
          <a:p>
            <a:pPr lvl="0"/>
            <a:r>
              <a:rPr lang="en-GB" dirty="0">
                <a:solidFill>
                  <a:srgbClr val="4D4D4D"/>
                </a:solidFill>
              </a:rPr>
              <a:t>A Programme Manager has been recruited to map the project timelines and milestones and ensure its delivery</a:t>
            </a:r>
          </a:p>
          <a:p>
            <a:pPr lvl="0"/>
            <a:r>
              <a:rPr lang="en-GB" dirty="0">
                <a:solidFill>
                  <a:srgbClr val="4D4D4D"/>
                </a:solidFill>
              </a:rPr>
              <a:t>A group of provider and commissioner directors are overseeing the work</a:t>
            </a:r>
          </a:p>
          <a:p>
            <a:pPr lvl="0"/>
            <a:r>
              <a:rPr lang="en-GB" dirty="0">
                <a:solidFill>
                  <a:srgbClr val="4D4D4D"/>
                </a:solidFill>
              </a:rPr>
              <a:t>The Programme Group are supported by a Clinical and Operational Group with representation from Schools</a:t>
            </a:r>
          </a:p>
          <a:p>
            <a:endParaRPr lang="en-GB" dirty="0">
              <a:solidFill>
                <a:srgbClr val="4D4D4D"/>
              </a:solidFill>
            </a:endParaRPr>
          </a:p>
        </p:txBody>
      </p:sp>
      <p:sp>
        <p:nvSpPr>
          <p:cNvPr id="5" name="Rectangle 4">
            <a:extLst>
              <a:ext uri="{FF2B5EF4-FFF2-40B4-BE49-F238E27FC236}">
                <a16:creationId xmlns="" xmlns:a16="http://schemas.microsoft.com/office/drawing/2014/main" id="{1DCE6A83-FA68-4855-A6C4-88849DCE50C1}"/>
              </a:ext>
            </a:extLst>
          </p:cNvPr>
          <p:cNvSpPr/>
          <p:nvPr/>
        </p:nvSpPr>
        <p:spPr bwMode="auto">
          <a:xfrm>
            <a:off x="489527" y="6142182"/>
            <a:ext cx="3168073" cy="452582"/>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lang="en-GB">
              <a:solidFill>
                <a:srgbClr val="000000"/>
              </a:solidFill>
            </a:endParaRPr>
          </a:p>
        </p:txBody>
      </p:sp>
      <p:pic>
        <p:nvPicPr>
          <p:cNvPr id="4" name="Picture 3" descr="Joint comm_comps NHS">
            <a:extLst>
              <a:ext uri="{FF2B5EF4-FFF2-40B4-BE49-F238E27FC236}">
                <a16:creationId xmlns="" xmlns:a16="http://schemas.microsoft.com/office/drawing/2014/main" id="{15259809-9E7A-4E0E-98A3-FD5F0EAB22D7}"/>
              </a:ext>
            </a:extLst>
          </p:cNvPr>
          <p:cNvPicPr/>
          <p:nvPr/>
        </p:nvPicPr>
        <p:blipFill rotWithShape="1">
          <a:blip r:embed="rId2" r:link="rId3">
            <a:extLst>
              <a:ext uri="{28A0092B-C50C-407E-A947-70E740481C1C}">
                <a14:useLocalDpi xmlns:a14="http://schemas.microsoft.com/office/drawing/2010/main" val="0"/>
              </a:ext>
            </a:extLst>
          </a:blip>
          <a:srcRect r="20530"/>
          <a:stretch>
            <a:fillRect/>
          </a:stretch>
        </p:blipFill>
        <p:spPr bwMode="auto">
          <a:xfrm>
            <a:off x="489527" y="5944278"/>
            <a:ext cx="4260225" cy="617558"/>
          </a:xfrm>
          <a:prstGeom prst="rect">
            <a:avLst/>
          </a:prstGeom>
          <a:noFill/>
          <a:ln>
            <a:noFill/>
          </a:ln>
        </p:spPr>
      </p:pic>
    </p:spTree>
    <p:extLst>
      <p:ext uri="{BB962C8B-B14F-4D97-AF65-F5344CB8AC3E}">
        <p14:creationId xmlns:p14="http://schemas.microsoft.com/office/powerpoint/2010/main" val="40811908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6C7553EB-2424-4BAD-A54A-ED9CFE90E980}"/>
              </a:ext>
            </a:extLst>
          </p:cNvPr>
          <p:cNvSpPr>
            <a:spLocks noGrp="1"/>
          </p:cNvSpPr>
          <p:nvPr>
            <p:ph idx="1"/>
          </p:nvPr>
        </p:nvSpPr>
        <p:spPr>
          <a:xfrm>
            <a:off x="218508" y="2564904"/>
            <a:ext cx="5217588" cy="2854042"/>
          </a:xfrm>
        </p:spPr>
        <p:txBody>
          <a:bodyPr>
            <a:normAutofit/>
          </a:bodyPr>
          <a:lstStyle/>
          <a:p>
            <a:r>
              <a:rPr lang="en-GB" sz="1800" dirty="0" smtClean="0">
                <a:solidFill>
                  <a:srgbClr val="4D4D4D"/>
                </a:solidFill>
                <a:latin typeface="Tahoma" panose="020B0604030504040204" pitchFamily="34" charset="0"/>
                <a:ea typeface="Tahoma" panose="020B0604030504040204" pitchFamily="34" charset="0"/>
                <a:cs typeface="Tahoma" panose="020B0604030504040204" pitchFamily="34" charset="0"/>
              </a:rPr>
              <a:t>Application </a:t>
            </a:r>
            <a:r>
              <a:rPr lang="en-GB" sz="1800" dirty="0">
                <a:solidFill>
                  <a:srgbClr val="4D4D4D"/>
                </a:solidFill>
                <a:latin typeface="Tahoma" panose="020B0604030504040204" pitchFamily="34" charset="0"/>
                <a:ea typeface="Tahoma" panose="020B0604030504040204" pitchFamily="34" charset="0"/>
                <a:cs typeface="Tahoma" panose="020B0604030504040204" pitchFamily="34" charset="0"/>
              </a:rPr>
              <a:t>forms can be found at </a:t>
            </a:r>
            <a:r>
              <a:rPr lang="en-GB" sz="1800" dirty="0">
                <a:solidFill>
                  <a:srgbClr val="4D4D4D"/>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 xmlns:ahyp="http://schemas.microsoft.com/office/drawing/2018/hyperlinkcolor" val="tx"/>
                    </a:ext>
                  </a:extLst>
                </a:hlinkClick>
              </a:rPr>
              <a:t>https://www.healthyyoungmindsinherts.org.uk/home/feeling-good-week-february-2020</a:t>
            </a:r>
            <a:r>
              <a:rPr lang="en-GB" sz="1800" dirty="0">
                <a:solidFill>
                  <a:srgbClr val="4D4D4D"/>
                </a:solidFill>
                <a:latin typeface="Tahoma" panose="020B0604030504040204" pitchFamily="34" charset="0"/>
                <a:ea typeface="Tahoma" panose="020B0604030504040204" pitchFamily="34" charset="0"/>
                <a:cs typeface="Tahoma" panose="020B0604030504040204" pitchFamily="34" charset="0"/>
              </a:rPr>
              <a:t> </a:t>
            </a:r>
          </a:p>
          <a:p>
            <a:r>
              <a:rPr lang="en-GB" sz="1800" dirty="0">
                <a:solidFill>
                  <a:srgbClr val="4D4D4D"/>
                </a:solidFill>
                <a:latin typeface="Tahoma" panose="020B0604030504040204" pitchFamily="34" charset="0"/>
                <a:ea typeface="Tahoma" panose="020B0604030504040204" pitchFamily="34" charset="0"/>
                <a:cs typeface="Tahoma" panose="020B0604030504040204" pitchFamily="34" charset="0"/>
              </a:rPr>
              <a:t>The deadline for applications is </a:t>
            </a:r>
            <a:r>
              <a:rPr lang="en-GB" sz="1800" b="1" dirty="0">
                <a:solidFill>
                  <a:srgbClr val="4D4D4D"/>
                </a:solidFill>
                <a:latin typeface="Tahoma" panose="020B0604030504040204" pitchFamily="34" charset="0"/>
                <a:ea typeface="Tahoma" panose="020B0604030504040204" pitchFamily="34" charset="0"/>
                <a:cs typeface="Tahoma" panose="020B0604030504040204" pitchFamily="34" charset="0"/>
              </a:rPr>
              <a:t>Friday 6</a:t>
            </a:r>
            <a:r>
              <a:rPr lang="en-GB" sz="1800" b="1" baseline="30000" dirty="0">
                <a:solidFill>
                  <a:srgbClr val="4D4D4D"/>
                </a:solidFill>
                <a:latin typeface="Tahoma" panose="020B0604030504040204" pitchFamily="34" charset="0"/>
                <a:ea typeface="Tahoma" panose="020B0604030504040204" pitchFamily="34" charset="0"/>
                <a:cs typeface="Tahoma" panose="020B0604030504040204" pitchFamily="34" charset="0"/>
              </a:rPr>
              <a:t>th</a:t>
            </a:r>
            <a:r>
              <a:rPr lang="en-GB" sz="1800" b="1" dirty="0">
                <a:solidFill>
                  <a:srgbClr val="4D4D4D"/>
                </a:solidFill>
                <a:latin typeface="Tahoma" panose="020B0604030504040204" pitchFamily="34" charset="0"/>
                <a:ea typeface="Tahoma" panose="020B0604030504040204" pitchFamily="34" charset="0"/>
                <a:cs typeface="Tahoma" panose="020B0604030504040204" pitchFamily="34" charset="0"/>
              </a:rPr>
              <a:t> December 2019</a:t>
            </a:r>
          </a:p>
          <a:p>
            <a:r>
              <a:rPr lang="en-GB" sz="1800" dirty="0">
                <a:solidFill>
                  <a:srgbClr val="4D4D4D"/>
                </a:solidFill>
                <a:latin typeface="Tahoma" panose="020B0604030504040204" pitchFamily="34" charset="0"/>
                <a:ea typeface="Tahoma" panose="020B0604030504040204" pitchFamily="34" charset="0"/>
                <a:cs typeface="Tahoma" panose="020B0604030504040204" pitchFamily="34" charset="0"/>
              </a:rPr>
              <a:t>This year’s theme is focused around celebrating our individuality and who we are, and knowing that even if we have labels – they do not have to define us!</a:t>
            </a:r>
          </a:p>
        </p:txBody>
      </p:sp>
      <p:pic>
        <p:nvPicPr>
          <p:cNvPr id="7" name="Picture 6">
            <a:extLst>
              <a:ext uri="{FF2B5EF4-FFF2-40B4-BE49-F238E27FC236}">
                <a16:creationId xmlns="" xmlns:a16="http://schemas.microsoft.com/office/drawing/2014/main" id="{00871EBD-6FC9-4CD0-82C4-4F73F9FA3E0E}"/>
              </a:ext>
            </a:extLst>
          </p:cNvPr>
          <p:cNvPicPr>
            <a:picLocks noChangeAspect="1"/>
          </p:cNvPicPr>
          <p:nvPr/>
        </p:nvPicPr>
        <p:blipFill rotWithShape="1">
          <a:blip r:embed="rId3"/>
          <a:srcRect t="4449" r="1" b="9510"/>
          <a:stretch/>
        </p:blipFill>
        <p:spPr>
          <a:xfrm>
            <a:off x="5754799" y="2276872"/>
            <a:ext cx="3131093" cy="3197658"/>
          </a:xfrm>
          <a:prstGeom prst="rect">
            <a:avLst/>
          </a:prstGeom>
          <a:effectLst/>
        </p:spPr>
      </p:pic>
      <p:sp>
        <p:nvSpPr>
          <p:cNvPr id="16" name="Rectangle 15">
            <a:extLst>
              <a:ext uri="{FF2B5EF4-FFF2-40B4-BE49-F238E27FC236}">
                <a16:creationId xmlns="" xmlns:a16="http://schemas.microsoft.com/office/drawing/2014/main" id="{4EC6D86C-D1A2-4DF8-8C3B-2C82F852C389}"/>
              </a:ext>
            </a:extLst>
          </p:cNvPr>
          <p:cNvSpPr/>
          <p:nvPr/>
        </p:nvSpPr>
        <p:spPr>
          <a:xfrm>
            <a:off x="361187" y="116632"/>
            <a:ext cx="8303066" cy="746358"/>
          </a:xfrm>
          <a:prstGeom prst="rect">
            <a:avLst/>
          </a:prstGeom>
          <a:noFill/>
        </p:spPr>
        <p:txBody>
          <a:bodyPr wrap="square" lIns="68580" tIns="34290" rIns="68580" bIns="34290">
            <a:spAutoFit/>
          </a:bodyPr>
          <a:lstStyle/>
          <a:p>
            <a:pPr algn="ctr" fontAlgn="base">
              <a:spcBef>
                <a:spcPct val="0"/>
              </a:spcBef>
              <a:spcAft>
                <a:spcPct val="0"/>
              </a:spcAft>
            </a:pPr>
            <a:r>
              <a:rPr lang="en-US" sz="4400" dirty="0">
                <a:solidFill>
                  <a:srgbClr val="96A800"/>
                </a:solidFill>
              </a:rPr>
              <a:t>FEELING GOOD WEEK 2020</a:t>
            </a:r>
          </a:p>
        </p:txBody>
      </p:sp>
      <p:sp>
        <p:nvSpPr>
          <p:cNvPr id="6" name="Content Placeholder 2">
            <a:extLst>
              <a:ext uri="{FF2B5EF4-FFF2-40B4-BE49-F238E27FC236}">
                <a16:creationId xmlns="" xmlns:a16="http://schemas.microsoft.com/office/drawing/2014/main" id="{B292EA5E-ED09-48E5-8891-AB0CEF780BA6}"/>
              </a:ext>
            </a:extLst>
          </p:cNvPr>
          <p:cNvSpPr txBox="1">
            <a:spLocks/>
          </p:cNvSpPr>
          <p:nvPr/>
        </p:nvSpPr>
        <p:spPr bwMode="auto">
          <a:xfrm>
            <a:off x="218508" y="862990"/>
            <a:ext cx="8675709"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71463" indent="-271463" algn="l" rtl="0" eaLnBrk="1" fontAlgn="base" hangingPunct="1">
              <a:lnSpc>
                <a:spcPct val="95000"/>
              </a:lnSpc>
              <a:spcBef>
                <a:spcPct val="30000"/>
              </a:spcBef>
              <a:spcAft>
                <a:spcPct val="0"/>
              </a:spcAft>
              <a:buSzPct val="125000"/>
              <a:buChar char="•"/>
              <a:defRPr sz="24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4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4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a:lstStyle>
          <a:p>
            <a:pPr lvl="0"/>
            <a:r>
              <a:rPr lang="en-GB" sz="1800" kern="0" dirty="0">
                <a:solidFill>
                  <a:srgbClr val="4D4D4D"/>
                </a:solidFill>
                <a:latin typeface="Tahoma" panose="020B0604030504040204" pitchFamily="34" charset="0"/>
                <a:ea typeface="Tahoma" panose="020B0604030504040204" pitchFamily="34" charset="0"/>
                <a:cs typeface="Tahoma" panose="020B0604030504040204" pitchFamily="34" charset="0"/>
              </a:rPr>
              <a:t>Takes place from </a:t>
            </a:r>
            <a:r>
              <a:rPr lang="en-GB" sz="1800" b="1" kern="0" dirty="0">
                <a:solidFill>
                  <a:srgbClr val="4D4D4D"/>
                </a:solidFill>
                <a:latin typeface="Tahoma" panose="020B0604030504040204" pitchFamily="34" charset="0"/>
                <a:ea typeface="Tahoma" panose="020B0604030504040204" pitchFamily="34" charset="0"/>
                <a:cs typeface="Tahoma" panose="020B0604030504040204" pitchFamily="34" charset="0"/>
              </a:rPr>
              <a:t>10</a:t>
            </a:r>
            <a:r>
              <a:rPr lang="en-GB" sz="1800" b="1" kern="0" baseline="30000" dirty="0">
                <a:solidFill>
                  <a:srgbClr val="4D4D4D"/>
                </a:solidFill>
                <a:latin typeface="Tahoma" panose="020B0604030504040204" pitchFamily="34" charset="0"/>
                <a:ea typeface="Tahoma" panose="020B0604030504040204" pitchFamily="34" charset="0"/>
                <a:cs typeface="Tahoma" panose="020B0604030504040204" pitchFamily="34" charset="0"/>
              </a:rPr>
              <a:t>th</a:t>
            </a:r>
            <a:r>
              <a:rPr lang="en-GB" sz="1800" b="1" kern="0" dirty="0">
                <a:solidFill>
                  <a:srgbClr val="4D4D4D"/>
                </a:solidFill>
                <a:latin typeface="Tahoma" panose="020B0604030504040204" pitchFamily="34" charset="0"/>
                <a:ea typeface="Tahoma" panose="020B0604030504040204" pitchFamily="34" charset="0"/>
                <a:cs typeface="Tahoma" panose="020B0604030504040204" pitchFamily="34" charset="0"/>
              </a:rPr>
              <a:t> – 16</a:t>
            </a:r>
            <a:r>
              <a:rPr lang="en-GB" sz="1800" b="1" kern="0" baseline="30000" dirty="0">
                <a:solidFill>
                  <a:srgbClr val="4D4D4D"/>
                </a:solidFill>
                <a:latin typeface="Tahoma" panose="020B0604030504040204" pitchFamily="34" charset="0"/>
                <a:ea typeface="Tahoma" panose="020B0604030504040204" pitchFamily="34" charset="0"/>
                <a:cs typeface="Tahoma" panose="020B0604030504040204" pitchFamily="34" charset="0"/>
              </a:rPr>
              <a:t>th</a:t>
            </a:r>
            <a:r>
              <a:rPr lang="en-GB" sz="1800" b="1" kern="0" dirty="0">
                <a:solidFill>
                  <a:srgbClr val="4D4D4D"/>
                </a:solidFill>
                <a:latin typeface="Tahoma" panose="020B0604030504040204" pitchFamily="34" charset="0"/>
                <a:ea typeface="Tahoma" panose="020B0604030504040204" pitchFamily="34" charset="0"/>
                <a:cs typeface="Tahoma" panose="020B0604030504040204" pitchFamily="34" charset="0"/>
              </a:rPr>
              <a:t> February 2020</a:t>
            </a:r>
            <a:r>
              <a:rPr lang="en-GB" sz="1800" kern="0" dirty="0">
                <a:solidFill>
                  <a:srgbClr val="4D4D4D"/>
                </a:solidFill>
                <a:latin typeface="Tahoma" panose="020B0604030504040204" pitchFamily="34" charset="0"/>
                <a:ea typeface="Tahoma" panose="020B0604030504040204" pitchFamily="34" charset="0"/>
                <a:cs typeface="Tahoma" panose="020B0604030504040204" pitchFamily="34" charset="0"/>
              </a:rPr>
              <a:t>, encouraging people to run special projects to boost CYP emotional and mental wellbeing</a:t>
            </a:r>
          </a:p>
          <a:p>
            <a:pPr lvl="0"/>
            <a:r>
              <a:rPr lang="en-GB" sz="1800" kern="0" dirty="0">
                <a:solidFill>
                  <a:srgbClr val="4D4D4D"/>
                </a:solidFill>
                <a:latin typeface="Tahoma" panose="020B0604030504040204" pitchFamily="34" charset="0"/>
                <a:ea typeface="Tahoma" panose="020B0604030504040204" pitchFamily="34" charset="0"/>
                <a:cs typeface="Tahoma" panose="020B0604030504040204" pitchFamily="34" charset="0"/>
              </a:rPr>
              <a:t>Up to £500 of funding available per project</a:t>
            </a:r>
          </a:p>
          <a:p>
            <a:pPr lvl="0"/>
            <a:r>
              <a:rPr lang="en-GB" sz="1800" kern="0" dirty="0">
                <a:solidFill>
                  <a:srgbClr val="4D4D4D"/>
                </a:solidFill>
                <a:latin typeface="Tahoma" panose="020B0604030504040204" pitchFamily="34" charset="0"/>
                <a:ea typeface="Tahoma" panose="020B0604030504040204" pitchFamily="34" charset="0"/>
                <a:cs typeface="Tahoma" panose="020B0604030504040204" pitchFamily="34" charset="0"/>
              </a:rPr>
              <a:t>The bids will be reviewed by a group of young people in December, and they will judge which projects should receive funding</a:t>
            </a:r>
          </a:p>
        </p:txBody>
      </p:sp>
      <p:pic>
        <p:nvPicPr>
          <p:cNvPr id="8" name="Picture 7" descr="Joint comm_comps NHS"/>
          <p:cNvPicPr/>
          <p:nvPr/>
        </p:nvPicPr>
        <p:blipFill rotWithShape="1">
          <a:blip r:embed="rId4" r:link="rId5">
            <a:extLst>
              <a:ext uri="{28A0092B-C50C-407E-A947-70E740481C1C}">
                <a14:useLocalDpi xmlns:a14="http://schemas.microsoft.com/office/drawing/2010/main" val="0"/>
              </a:ext>
            </a:extLst>
          </a:blip>
          <a:srcRect r="20530"/>
          <a:stretch/>
        </p:blipFill>
        <p:spPr bwMode="auto">
          <a:xfrm>
            <a:off x="373335" y="6021998"/>
            <a:ext cx="4260225" cy="617558"/>
          </a:xfrm>
          <a:prstGeom prst="rect">
            <a:avLst/>
          </a:prstGeom>
          <a:noFill/>
          <a:ln>
            <a:noFill/>
          </a:ln>
        </p:spPr>
      </p:pic>
    </p:spTree>
    <p:extLst>
      <p:ext uri="{BB962C8B-B14F-4D97-AF65-F5344CB8AC3E}">
        <p14:creationId xmlns:p14="http://schemas.microsoft.com/office/powerpoint/2010/main" val="3863100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916" y="223156"/>
            <a:ext cx="1266056" cy="126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3197" y="374576"/>
            <a:ext cx="8085584" cy="1008112"/>
          </a:xfrm>
        </p:spPr>
        <p:txBody>
          <a:bodyPr>
            <a:normAutofit fontScale="90000"/>
          </a:bodyPr>
          <a:lstStyle/>
          <a:p>
            <a:r>
              <a:rPr lang="en-GB" sz="3200" dirty="0">
                <a:latin typeface="Arial" panose="020B0604020202020204" pitchFamily="34" charset="0"/>
                <a:cs typeface="Arial" panose="020B0604020202020204" pitchFamily="34" charset="0"/>
              </a:rPr>
              <a:t>Just Talk: A Mental Health Campaign </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for Hertford</a:t>
            </a:r>
            <a:r>
              <a:rPr lang="en-GB" sz="3200" b="1" dirty="0">
                <a:latin typeface="Arial" panose="020B0604020202020204" pitchFamily="34" charset="0"/>
                <a:cs typeface="Arial" panose="020B0604020202020204" pitchFamily="34" charset="0"/>
              </a:rPr>
              <a:t>shire </a:t>
            </a:r>
            <a:r>
              <a:rPr lang="en-GB" sz="3200" dirty="0">
                <a:solidFill>
                  <a:srgbClr val="0070C0"/>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rPr>
              <a:t>www.justtalkherts.org</a:t>
            </a:r>
            <a:r>
              <a:rPr lang="en-GB" sz="3200" dirty="0">
                <a:solidFill>
                  <a:srgbClr val="0070C0"/>
                </a:solidFill>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
            </a:r>
            <a:br>
              <a:rPr lang="en-GB" sz="3200" dirty="0">
                <a:latin typeface="Arial" panose="020B0604020202020204" pitchFamily="34" charset="0"/>
                <a:cs typeface="Arial" panose="020B0604020202020204" pitchFamily="34" charset="0"/>
              </a:rPr>
            </a:br>
            <a:endParaRPr lang="en-GB"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164" y="1337792"/>
            <a:ext cx="8796808" cy="4467472"/>
          </a:xfrm>
        </p:spPr>
        <p:txBody>
          <a:bodyPr>
            <a:noAutofit/>
          </a:bodyPr>
          <a:lstStyle/>
          <a:p>
            <a:pPr marL="457200" lvl="1" indent="-279400">
              <a:spcBef>
                <a:spcPts val="0"/>
              </a:spcBef>
              <a:buNone/>
            </a:pPr>
            <a:r>
              <a:rPr lang="en-GB" sz="1600" dirty="0">
                <a:latin typeface="Arial" panose="020B0604020202020204" pitchFamily="34" charset="0"/>
                <a:cs typeface="Arial" panose="020B0604020202020204" pitchFamily="34" charset="0"/>
              </a:rPr>
              <a:t>Just Talk is a positive mental health campaign</a:t>
            </a:r>
          </a:p>
          <a:p>
            <a:pPr marL="457200" lvl="1" indent="-279400">
              <a:spcBef>
                <a:spcPts val="0"/>
              </a:spcBef>
              <a:buNone/>
            </a:pPr>
            <a:endParaRPr lang="en-GB" sz="1600" dirty="0">
              <a:latin typeface="Arial" panose="020B0604020202020204" pitchFamily="34" charset="0"/>
              <a:cs typeface="Arial" panose="020B0604020202020204" pitchFamily="34" charset="0"/>
            </a:endParaRPr>
          </a:p>
          <a:p>
            <a:pPr marL="457200" lvl="1" indent="-279400">
              <a:spcBef>
                <a:spcPts val="0"/>
              </a:spcBef>
              <a:buFont typeface="Wingdings" panose="05000000000000000000" pitchFamily="2" charset="2"/>
              <a:buChar char="ü"/>
            </a:pPr>
            <a:r>
              <a:rPr lang="en-GB" sz="1600" dirty="0">
                <a:latin typeface="Arial" panose="020B0604020202020204" pitchFamily="34" charset="0"/>
                <a:cs typeface="Arial" panose="020B0604020202020204" pitchFamily="34" charset="0"/>
              </a:rPr>
              <a:t>FREE to access: films, lesson plans, activities, leaflets, posters </a:t>
            </a:r>
          </a:p>
          <a:p>
            <a:pPr marL="457200" lvl="1" indent="-279400">
              <a:spcBef>
                <a:spcPts val="0"/>
              </a:spcBef>
              <a:buFont typeface="Wingdings" panose="05000000000000000000" pitchFamily="2" charset="2"/>
              <a:buChar char="ü"/>
            </a:pPr>
            <a:r>
              <a:rPr lang="en-GB" sz="1600" dirty="0">
                <a:latin typeface="Arial" panose="020B0604020202020204" pitchFamily="34" charset="0"/>
                <a:cs typeface="Arial" panose="020B0604020202020204" pitchFamily="34" charset="0"/>
              </a:rPr>
              <a:t>Co-produced with young people</a:t>
            </a:r>
          </a:p>
          <a:p>
            <a:pPr marL="457200" lvl="1" indent="-279400">
              <a:spcBef>
                <a:spcPts val="0"/>
              </a:spcBef>
              <a:buFont typeface="Wingdings" panose="05000000000000000000" pitchFamily="2" charset="2"/>
              <a:buChar char="ü"/>
            </a:pPr>
            <a:r>
              <a:rPr lang="en-GB" sz="1600" dirty="0">
                <a:latin typeface="Arial" panose="020B0604020202020204" pitchFamily="34" charset="0"/>
                <a:cs typeface="Arial" panose="020B0604020202020204" pitchFamily="34" charset="0"/>
              </a:rPr>
              <a:t>Easy to implement (designed by a multi-agency group including professionals from schools in Herts)</a:t>
            </a:r>
          </a:p>
          <a:p>
            <a:pPr marL="457200" lvl="1" indent="-279400">
              <a:spcBef>
                <a:spcPts val="0"/>
              </a:spcBef>
              <a:buFont typeface="Wingdings" panose="05000000000000000000" pitchFamily="2" charset="2"/>
              <a:buChar char="ü"/>
            </a:pPr>
            <a:r>
              <a:rPr lang="en-GB" sz="1600" dirty="0">
                <a:latin typeface="Arial" panose="020B0604020202020204" pitchFamily="34" charset="0"/>
                <a:cs typeface="Arial" panose="020B0604020202020204" pitchFamily="34" charset="0"/>
              </a:rPr>
              <a:t>Builds positive coping strategies, resilience, and knowledge of how to access information and support</a:t>
            </a:r>
          </a:p>
          <a:p>
            <a:pPr marL="457200" lvl="1" indent="-279400">
              <a:spcBef>
                <a:spcPts val="0"/>
              </a:spcBef>
              <a:buFont typeface="Wingdings" panose="05000000000000000000" pitchFamily="2" charset="2"/>
              <a:buChar char="ü"/>
            </a:pPr>
            <a:endParaRPr lang="en-GB" sz="1600" dirty="0">
              <a:latin typeface="Arial" panose="020B0604020202020204" pitchFamily="34" charset="0"/>
              <a:cs typeface="Arial" panose="020B0604020202020204" pitchFamily="34" charset="0"/>
            </a:endParaRPr>
          </a:p>
          <a:p>
            <a:pPr marL="457200" lvl="1" indent="-279400" algn="ctr">
              <a:spcBef>
                <a:spcPts val="0"/>
              </a:spcBef>
              <a:buNone/>
            </a:pPr>
            <a:r>
              <a:rPr lang="en-GB" sz="1600" b="1" dirty="0">
                <a:latin typeface="Arial" panose="020B0604020202020204" pitchFamily="34" charset="0"/>
                <a:cs typeface="Arial" panose="020B0604020202020204" pitchFamily="34" charset="0"/>
              </a:rPr>
              <a:t>Campaign week: </a:t>
            </a:r>
          </a:p>
          <a:p>
            <a:pPr marL="457200" lvl="1" indent="-279400" algn="ctr">
              <a:spcBef>
                <a:spcPts val="0"/>
              </a:spcBef>
              <a:buNone/>
            </a:pPr>
            <a:r>
              <a:rPr lang="en-GB" sz="1600" b="1" dirty="0">
                <a:latin typeface="Arial" panose="020B0604020202020204" pitchFamily="34" charset="0"/>
                <a:cs typeface="Arial" panose="020B0604020202020204" pitchFamily="34" charset="0"/>
              </a:rPr>
              <a:t>3</a:t>
            </a:r>
            <a:r>
              <a:rPr lang="en-GB" sz="1600" b="1" baseline="30000" dirty="0">
                <a:latin typeface="Arial" panose="020B0604020202020204" pitchFamily="34" charset="0"/>
                <a:cs typeface="Arial" panose="020B0604020202020204" pitchFamily="34" charset="0"/>
              </a:rPr>
              <a:t>rd</a:t>
            </a:r>
            <a:r>
              <a:rPr lang="en-GB" sz="1600" b="1" dirty="0">
                <a:latin typeface="Arial" panose="020B0604020202020204" pitchFamily="34" charset="0"/>
                <a:cs typeface="Arial" panose="020B0604020202020204" pitchFamily="34" charset="0"/>
              </a:rPr>
              <a:t> week of November each year (next one is W/C 18</a:t>
            </a:r>
            <a:r>
              <a:rPr lang="en-GB" sz="1600" b="1" baseline="30000" dirty="0">
                <a:latin typeface="Arial" panose="020B0604020202020204" pitchFamily="34" charset="0"/>
                <a:cs typeface="Arial" panose="020B0604020202020204" pitchFamily="34" charset="0"/>
              </a:rPr>
              <a:t>th</a:t>
            </a:r>
            <a:r>
              <a:rPr lang="en-GB" sz="1600" b="1" dirty="0">
                <a:latin typeface="Arial" panose="020B0604020202020204" pitchFamily="34" charset="0"/>
                <a:cs typeface="Arial" panose="020B0604020202020204" pitchFamily="34" charset="0"/>
              </a:rPr>
              <a:t> November 2019)</a:t>
            </a:r>
          </a:p>
          <a:p>
            <a:pPr marL="457200" lvl="1" indent="-279400">
              <a:spcBef>
                <a:spcPts val="0"/>
              </a:spcBef>
              <a:buNone/>
            </a:pPr>
            <a:endParaRPr lang="en-GB" sz="1600" dirty="0">
              <a:latin typeface="Arial" panose="020B0604020202020204" pitchFamily="34" charset="0"/>
              <a:cs typeface="Arial" panose="020B0604020202020204" pitchFamily="34" charset="0"/>
            </a:endParaRPr>
          </a:p>
          <a:p>
            <a:pPr marL="457200" lvl="1" indent="-279400">
              <a:spcBef>
                <a:spcPts val="0"/>
              </a:spcBef>
              <a:buNone/>
            </a:pPr>
            <a:r>
              <a:rPr lang="en-GB" sz="1600" dirty="0">
                <a:solidFill>
                  <a:srgbClr val="009999"/>
                </a:solidFill>
                <a:latin typeface="Arial" panose="020B0604020202020204" pitchFamily="34" charset="0"/>
                <a:cs typeface="Arial" panose="020B0604020202020204" pitchFamily="34" charset="0"/>
              </a:rPr>
              <a:t>Talking shows strength not weakness</a:t>
            </a:r>
          </a:p>
          <a:p>
            <a:pPr marL="457200" lvl="1" indent="-279400">
              <a:spcBef>
                <a:spcPts val="0"/>
              </a:spcBef>
              <a:buNone/>
            </a:pPr>
            <a:r>
              <a:rPr lang="en-GB" sz="1600" dirty="0">
                <a:latin typeface="Arial" panose="020B0604020202020204" pitchFamily="34" charset="0"/>
                <a:cs typeface="Arial" panose="020B0604020202020204" pitchFamily="34" charset="0"/>
              </a:rPr>
              <a:t>We are all affected by mental health, just like physical health</a:t>
            </a:r>
          </a:p>
          <a:p>
            <a:pPr marL="457200" lvl="1" indent="-279400">
              <a:spcBef>
                <a:spcPts val="0"/>
              </a:spcBef>
              <a:buNone/>
            </a:pPr>
            <a:r>
              <a:rPr lang="en-GB" sz="1600" dirty="0">
                <a:solidFill>
                  <a:srgbClr val="009999"/>
                </a:solidFill>
                <a:latin typeface="Arial" panose="020B0604020202020204" pitchFamily="34" charset="0"/>
                <a:cs typeface="Arial" panose="020B0604020202020204" pitchFamily="34" charset="0"/>
              </a:rPr>
              <a:t>There is support and information available and it can really help</a:t>
            </a:r>
          </a:p>
          <a:p>
            <a:pPr marL="457200" lvl="1" indent="-279400">
              <a:spcBef>
                <a:spcPts val="0"/>
              </a:spcBef>
              <a:buNone/>
            </a:pPr>
            <a:r>
              <a:rPr lang="en-GB" sz="1600" dirty="0">
                <a:latin typeface="Arial" panose="020B0604020202020204" pitchFamily="34" charset="0"/>
                <a:cs typeface="Arial" panose="020B0604020202020204" pitchFamily="34" charset="0"/>
              </a:rPr>
              <a:t>You’re more likely to get better if you seek help early</a:t>
            </a:r>
          </a:p>
          <a:p>
            <a:pPr marL="457200" lvl="1" indent="-279400">
              <a:spcBef>
                <a:spcPts val="0"/>
              </a:spcBef>
              <a:buNone/>
            </a:pPr>
            <a:endParaRPr lang="en-GB" sz="1600" dirty="0">
              <a:latin typeface="Arial" panose="020B0604020202020204" pitchFamily="34" charset="0"/>
              <a:cs typeface="Arial" panose="020B0604020202020204" pitchFamily="34" charset="0"/>
            </a:endParaRPr>
          </a:p>
          <a:p>
            <a:pPr marL="457200" lvl="1" indent="-279400" algn="ctr">
              <a:spcBef>
                <a:spcPts val="0"/>
              </a:spcBef>
              <a:buNone/>
            </a:pPr>
            <a:r>
              <a:rPr lang="en-GB" sz="1600" b="1" dirty="0">
                <a:latin typeface="Arial" panose="020B0604020202020204" pitchFamily="34" charset="0"/>
                <a:cs typeface="Arial" panose="020B0604020202020204" pitchFamily="34" charset="0"/>
              </a:rPr>
              <a:t>Any questions: </a:t>
            </a:r>
            <a:r>
              <a:rPr lang="en-GB" sz="1600" b="1" dirty="0">
                <a:solidFill>
                  <a:srgbClr val="0070C0"/>
                </a:solidFill>
                <a:latin typeface="Arial" panose="020B0604020202020204" pitchFamily="34" charset="0"/>
                <a:cs typeface="Arial" panose="020B0604020202020204" pitchFamily="34" charset="0"/>
                <a:hlinkClick r:id="rId5">
                  <a:extLst>
                    <a:ext uri="{A12FA001-AC4F-418D-AE19-62706E023703}">
                      <ahyp:hlinkClr xmlns="" xmlns:ahyp="http://schemas.microsoft.com/office/drawing/2018/hyperlinkcolor" val="tx"/>
                    </a:ext>
                  </a:extLst>
                </a:hlinkClick>
              </a:rPr>
              <a:t>publichealth@hertfordshire.gov.uk</a:t>
            </a:r>
            <a:r>
              <a:rPr lang="en-GB" sz="1600" b="1" dirty="0">
                <a:solidFill>
                  <a:srgbClr val="0070C0"/>
                </a:solidFill>
                <a:latin typeface="Arial" panose="020B0604020202020204" pitchFamily="34" charset="0"/>
                <a:cs typeface="Arial" panose="020B0604020202020204" pitchFamily="34" charset="0"/>
              </a:rPr>
              <a:t> </a:t>
            </a:r>
          </a:p>
          <a:p>
            <a:pPr marL="457200" lvl="1" indent="0">
              <a:spcBef>
                <a:spcPts val="0"/>
              </a:spcBef>
              <a:buNone/>
            </a:pPr>
            <a:endParaRPr lang="en-GB" sz="2200" dirty="0">
              <a:latin typeface="Arial" panose="020B0604020202020204" pitchFamily="34" charset="0"/>
              <a:cs typeface="Arial" panose="020B0604020202020204" pitchFamily="34" charset="0"/>
            </a:endParaRPr>
          </a:p>
          <a:p>
            <a:pPr marL="457200" lvl="1" indent="0">
              <a:spcBef>
                <a:spcPts val="0"/>
              </a:spcBef>
              <a:buNone/>
            </a:pPr>
            <a:endParaRPr lang="en-GB" sz="2400" dirty="0">
              <a:solidFill>
                <a:srgbClr val="0070C0"/>
              </a:solidFill>
              <a:latin typeface="Arial" panose="020B0604020202020204" pitchFamily="34" charset="0"/>
              <a:cs typeface="Arial" panose="020B0604020202020204" pitchFamily="34" charset="0"/>
            </a:endParaRPr>
          </a:p>
        </p:txBody>
      </p:sp>
      <p:pic>
        <p:nvPicPr>
          <p:cNvPr id="5" name="Picture 4" descr="Joint comm_comps NHS"/>
          <p:cNvPicPr/>
          <p:nvPr/>
        </p:nvPicPr>
        <p:blipFill rotWithShape="1">
          <a:blip r:embed="rId6" r:link="rId7">
            <a:extLst>
              <a:ext uri="{28A0092B-C50C-407E-A947-70E740481C1C}">
                <a14:useLocalDpi xmlns:a14="http://schemas.microsoft.com/office/drawing/2010/main" val="0"/>
              </a:ext>
            </a:extLst>
          </a:blip>
          <a:srcRect r="20530"/>
          <a:stretch/>
        </p:blipFill>
        <p:spPr bwMode="auto">
          <a:xfrm>
            <a:off x="323528" y="6021998"/>
            <a:ext cx="4260225" cy="617558"/>
          </a:xfrm>
          <a:prstGeom prst="rect">
            <a:avLst/>
          </a:prstGeom>
          <a:noFill/>
          <a:ln>
            <a:noFill/>
          </a:ln>
        </p:spPr>
      </p:pic>
    </p:spTree>
    <p:extLst>
      <p:ext uri="{BB962C8B-B14F-4D97-AF65-F5344CB8AC3E}">
        <p14:creationId xmlns:p14="http://schemas.microsoft.com/office/powerpoint/2010/main" val="35518747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5589"/>
            <a:ext cx="8697144" cy="867147"/>
          </a:xfrm>
        </p:spPr>
        <p:txBody>
          <a:bodyPr>
            <a:normAutofit fontScale="90000"/>
          </a:bodyPr>
          <a:lstStyle/>
          <a:p>
            <a:r>
              <a:rPr lang="en-GB" sz="3600" b="1" dirty="0"/>
              <a:t/>
            </a:r>
            <a:br>
              <a:rPr lang="en-GB" sz="3600" b="1" dirty="0"/>
            </a:br>
            <a:r>
              <a:rPr lang="en-GB" sz="3100" dirty="0"/>
              <a:t>Example resource: Just Talk Resource pack</a:t>
            </a:r>
            <a:br>
              <a:rPr lang="en-GB" sz="3100" dirty="0"/>
            </a:br>
            <a:r>
              <a:rPr lang="en-GB" sz="1800" dirty="0" smtClean="0">
                <a:solidFill>
                  <a:srgbClr val="0070C0"/>
                </a:solidFill>
                <a:hlinkClick r:id="rId3">
                  <a:extLst>
                    <a:ext uri="{A12FA001-AC4F-418D-AE19-62706E023703}">
                      <ahyp:hlinkClr xmlns="" xmlns:ahyp="http://schemas.microsoft.com/office/drawing/2018/hyperlinkcolor" val="tx"/>
                    </a:ext>
                  </a:extLst>
                </a:hlinkClick>
              </a:rPr>
              <a:t>https</a:t>
            </a:r>
            <a:r>
              <a:rPr lang="en-GB" sz="1800" dirty="0">
                <a:solidFill>
                  <a:srgbClr val="0070C0"/>
                </a:solidFill>
                <a:hlinkClick r:id="rId3">
                  <a:extLst>
                    <a:ext uri="{A12FA001-AC4F-418D-AE19-62706E023703}">
                      <ahyp:hlinkClr xmlns="" xmlns:ahyp="http://schemas.microsoft.com/office/drawing/2018/hyperlinkcolor" val="tx"/>
                    </a:ext>
                  </a:extLst>
                </a:hlinkClick>
              </a:rPr>
              <a:t>://www.justtalkherts.org/professionals/schools-colleges-and-other-professionals.aspx</a:t>
            </a:r>
            <a:r>
              <a:rPr lang="en-GB" sz="3600" dirty="0"/>
              <a:t/>
            </a:r>
            <a:br>
              <a:rPr lang="en-GB" sz="3600" dirty="0"/>
            </a:br>
            <a:endParaRPr lang="en-GB" sz="3600" b="1" dirty="0"/>
          </a:p>
        </p:txBody>
      </p:sp>
      <p:sp>
        <p:nvSpPr>
          <p:cNvPr id="3" name="Content Placeholder 2"/>
          <p:cNvSpPr>
            <a:spLocks noGrp="1"/>
          </p:cNvSpPr>
          <p:nvPr>
            <p:ph idx="1"/>
          </p:nvPr>
        </p:nvSpPr>
        <p:spPr>
          <a:xfrm>
            <a:off x="251520" y="1052736"/>
            <a:ext cx="5256584" cy="4536504"/>
          </a:xfrm>
        </p:spPr>
        <p:txBody>
          <a:bodyPr>
            <a:noAutofit/>
          </a:bodyPr>
          <a:lstStyle/>
          <a:p>
            <a:pPr marL="0" indent="0">
              <a:buNone/>
            </a:pPr>
            <a:r>
              <a:rPr lang="en-GB" sz="2000" dirty="0">
                <a:solidFill>
                  <a:srgbClr val="4D4D4D"/>
                </a:solidFill>
              </a:rPr>
              <a:t>Information for professionals, parents/carers, and young people:  </a:t>
            </a:r>
          </a:p>
          <a:p>
            <a:r>
              <a:rPr lang="en-GB" sz="2000" dirty="0">
                <a:solidFill>
                  <a:srgbClr val="4D4D4D"/>
                </a:solidFill>
              </a:rPr>
              <a:t>Schools and College toolkit contains 15 minute activities, lesson plans (PE and PSHE), posters, mental health promotion ideas etc.</a:t>
            </a:r>
          </a:p>
          <a:p>
            <a:r>
              <a:rPr lang="en-GB" sz="2000" dirty="0">
                <a:solidFill>
                  <a:srgbClr val="4D4D4D"/>
                </a:solidFill>
              </a:rPr>
              <a:t>Parents top tips leaflet – how to speak to your child (particularly boys) about mental health </a:t>
            </a:r>
          </a:p>
          <a:p>
            <a:r>
              <a:rPr lang="en-GB" sz="2000" dirty="0">
                <a:solidFill>
                  <a:srgbClr val="4D4D4D"/>
                </a:solidFill>
              </a:rPr>
              <a:t>Short films – designed by young people for young people, to generate conversations about mental health (discussion guides can be found in the School and College resource pack) </a:t>
            </a:r>
          </a:p>
        </p:txBody>
      </p:sp>
      <p:pic>
        <p:nvPicPr>
          <p:cNvPr id="5" name="Picture 2" descr="C:\Users\Joanne Necchi\AppData\Local\Microsoft\Windows\Temporary Internet Files\Content.Outlook\PEX24I8S\IMG_20190423_114052.jpg">
            <a:extLst>
              <a:ext uri="{FF2B5EF4-FFF2-40B4-BE49-F238E27FC236}">
                <a16:creationId xmlns="" xmlns:a16="http://schemas.microsoft.com/office/drawing/2014/main" id="{AF69E67D-F647-41FA-B627-855F33F985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109228" y="1772065"/>
            <a:ext cx="4613135" cy="3456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Joint comm_comps NHS"/>
          <p:cNvPicPr/>
          <p:nvPr/>
        </p:nvPicPr>
        <p:blipFill rotWithShape="1">
          <a:blip r:embed="rId5" r:link="rId6">
            <a:extLst>
              <a:ext uri="{28A0092B-C50C-407E-A947-70E740481C1C}">
                <a14:useLocalDpi xmlns:a14="http://schemas.microsoft.com/office/drawing/2010/main" val="0"/>
              </a:ext>
            </a:extLst>
          </a:blip>
          <a:srcRect r="20530"/>
          <a:stretch/>
        </p:blipFill>
        <p:spPr bwMode="auto">
          <a:xfrm>
            <a:off x="467544" y="6021998"/>
            <a:ext cx="4260225" cy="617558"/>
          </a:xfrm>
          <a:prstGeom prst="rect">
            <a:avLst/>
          </a:prstGeom>
          <a:noFill/>
          <a:ln>
            <a:noFill/>
          </a:ln>
        </p:spPr>
      </p:pic>
    </p:spTree>
    <p:extLst>
      <p:ext uri="{BB962C8B-B14F-4D97-AF65-F5344CB8AC3E}">
        <p14:creationId xmlns:p14="http://schemas.microsoft.com/office/powerpoint/2010/main" val="14035913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2348880"/>
            <a:ext cx="8093075" cy="1143000"/>
          </a:xfrm>
        </p:spPr>
        <p:txBody>
          <a:bodyPr/>
          <a:lstStyle/>
          <a:p>
            <a:pPr algn="ctr"/>
            <a:r>
              <a:rPr lang="en-GB" sz="6000" b="1" dirty="0" smtClean="0"/>
              <a:t>Questions</a:t>
            </a:r>
            <a:endParaRPr lang="en-GB" sz="6000" b="1" dirty="0"/>
          </a:p>
        </p:txBody>
      </p:sp>
    </p:spTree>
    <p:extLst>
      <p:ext uri="{BB962C8B-B14F-4D97-AF65-F5344CB8AC3E}">
        <p14:creationId xmlns:p14="http://schemas.microsoft.com/office/powerpoint/2010/main" val="5917971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Rectangle 10"/>
          <p:cNvSpPr>
            <a:spLocks noGrp="1" noChangeArrowheads="1"/>
          </p:cNvSpPr>
          <p:nvPr>
            <p:ph type="ctrTitle"/>
          </p:nvPr>
        </p:nvSpPr>
        <p:spPr>
          <a:xfrm>
            <a:off x="230140" y="118558"/>
            <a:ext cx="8704853" cy="1470025"/>
          </a:xfrm>
        </p:spPr>
        <p:txBody>
          <a:bodyPr/>
          <a:lstStyle/>
          <a:p>
            <a:pPr algn="ctr"/>
            <a:r>
              <a:rPr lang="en-US" altLang="en-US" dirty="0"/>
              <a:t>The Hertfordshire Headteacher Updates</a:t>
            </a:r>
            <a:br>
              <a:rPr lang="en-US" altLang="en-US" dirty="0"/>
            </a:br>
            <a:r>
              <a:rPr lang="en-US" altLang="en-US" dirty="0" smtClean="0"/>
              <a:t>November </a:t>
            </a:r>
            <a:r>
              <a:rPr lang="en-US" altLang="en-US" dirty="0"/>
              <a:t>2019</a:t>
            </a:r>
            <a:endParaRPr lang="en-GB" altLang="en-US" dirty="0">
              <a:solidFill>
                <a:srgbClr val="96A800"/>
              </a:solidFill>
            </a:endParaRPr>
          </a:p>
        </p:txBody>
      </p:sp>
      <p:sp>
        <p:nvSpPr>
          <p:cNvPr id="4" name="Rectangle 3"/>
          <p:cNvSpPr txBox="1">
            <a:spLocks noChangeArrowheads="1"/>
          </p:cNvSpPr>
          <p:nvPr/>
        </p:nvSpPr>
        <p:spPr bwMode="auto">
          <a:xfrm>
            <a:off x="531813" y="2349509"/>
            <a:ext cx="8135937" cy="11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95000"/>
              </a:lnSpc>
              <a:spcBef>
                <a:spcPct val="30000"/>
              </a:spcBef>
              <a:spcAft>
                <a:spcPct val="0"/>
              </a:spcAft>
              <a:buSzPct val="125000"/>
              <a:buFontTx/>
              <a:buNone/>
              <a:defRPr sz="28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8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0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a:lstStyle>
          <a:p>
            <a:r>
              <a:rPr lang="en-US" altLang="en-US" sz="3200" kern="0" dirty="0" smtClean="0">
                <a:solidFill>
                  <a:srgbClr val="4D4D4D"/>
                </a:solidFill>
              </a:rPr>
              <a:t>Safeguarding Update</a:t>
            </a:r>
            <a:endParaRPr lang="en-GB" altLang="en-US" sz="3200" kern="0" dirty="0" smtClean="0">
              <a:solidFill>
                <a:srgbClr val="4D4D4D"/>
              </a:solidFill>
            </a:endParaRPr>
          </a:p>
        </p:txBody>
      </p:sp>
      <p:sp>
        <p:nvSpPr>
          <p:cNvPr id="5" name="Rectangle 3"/>
          <p:cNvSpPr txBox="1">
            <a:spLocks noChangeArrowheads="1"/>
          </p:cNvSpPr>
          <p:nvPr/>
        </p:nvSpPr>
        <p:spPr bwMode="auto">
          <a:xfrm>
            <a:off x="531813" y="4078379"/>
            <a:ext cx="827881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Times" pitchFamily="18" charset="0"/>
              </a:defRPr>
            </a:lvl3pPr>
            <a:lvl4pPr marL="1371600" indent="0" algn="ctr" rtl="0" eaLnBrk="0" fontAlgn="base" hangingPunct="0">
              <a:spcBef>
                <a:spcPct val="20000"/>
              </a:spcBef>
              <a:spcAft>
                <a:spcPct val="0"/>
              </a:spcAft>
              <a:buNone/>
              <a:defRPr sz="2000">
                <a:solidFill>
                  <a:schemeClr val="tx1"/>
                </a:solidFill>
                <a:latin typeface="Times" pitchFamily="18" charset="0"/>
              </a:defRPr>
            </a:lvl4pPr>
            <a:lvl5pPr marL="1828800" indent="0" algn="ctr" rtl="0" eaLnBrk="0" fontAlgn="base" hangingPunct="0">
              <a:spcBef>
                <a:spcPct val="20000"/>
              </a:spcBef>
              <a:spcAft>
                <a:spcPct val="0"/>
              </a:spcAft>
              <a:buNone/>
              <a:defRPr sz="2000">
                <a:solidFill>
                  <a:schemeClr val="tx1"/>
                </a:solidFill>
                <a:latin typeface="Times" pitchFamily="18" charset="0"/>
              </a:defRPr>
            </a:lvl5pPr>
            <a:lvl6pPr marL="2286000" indent="0" algn="ctr" rtl="0" eaLnBrk="0" fontAlgn="base" hangingPunct="0">
              <a:spcBef>
                <a:spcPct val="20000"/>
              </a:spcBef>
              <a:spcAft>
                <a:spcPct val="0"/>
              </a:spcAft>
              <a:buNone/>
              <a:defRPr sz="2000">
                <a:solidFill>
                  <a:schemeClr val="tx1"/>
                </a:solidFill>
                <a:latin typeface="Times" pitchFamily="18" charset="0"/>
              </a:defRPr>
            </a:lvl6pPr>
            <a:lvl7pPr marL="2743200" indent="0" algn="ctr" rtl="0" eaLnBrk="0" fontAlgn="base" hangingPunct="0">
              <a:spcBef>
                <a:spcPct val="20000"/>
              </a:spcBef>
              <a:spcAft>
                <a:spcPct val="0"/>
              </a:spcAft>
              <a:buNone/>
              <a:defRPr sz="2000">
                <a:solidFill>
                  <a:schemeClr val="tx1"/>
                </a:solidFill>
                <a:latin typeface="Times" pitchFamily="18" charset="0"/>
              </a:defRPr>
            </a:lvl7pPr>
            <a:lvl8pPr marL="3200400" indent="0" algn="ctr" rtl="0" eaLnBrk="0" fontAlgn="base" hangingPunct="0">
              <a:spcBef>
                <a:spcPct val="20000"/>
              </a:spcBef>
              <a:spcAft>
                <a:spcPct val="0"/>
              </a:spcAft>
              <a:buNone/>
              <a:defRPr sz="2000">
                <a:solidFill>
                  <a:schemeClr val="tx1"/>
                </a:solidFill>
                <a:latin typeface="Times" pitchFamily="18" charset="0"/>
              </a:defRPr>
            </a:lvl8pPr>
            <a:lvl9pPr marL="3657600" indent="0" algn="ctr" rtl="0" eaLnBrk="0" fontAlgn="base" hangingPunct="0">
              <a:spcBef>
                <a:spcPct val="20000"/>
              </a:spcBef>
              <a:spcAft>
                <a:spcPct val="0"/>
              </a:spcAft>
              <a:buNone/>
              <a:defRPr sz="2000">
                <a:solidFill>
                  <a:schemeClr val="tx1"/>
                </a:solidFill>
                <a:latin typeface="Times" pitchFamily="18" charset="0"/>
              </a:defRPr>
            </a:lvl9pPr>
          </a:lstStyle>
          <a:p>
            <a:pPr algn="l">
              <a:defRPr/>
            </a:pPr>
            <a:r>
              <a:rPr lang="en-US" altLang="en-US" kern="0" dirty="0" smtClean="0">
                <a:solidFill>
                  <a:srgbClr val="4D4D4D"/>
                </a:solidFill>
              </a:rPr>
              <a:t>Frazer Smith</a:t>
            </a:r>
          </a:p>
          <a:p>
            <a:pPr algn="l">
              <a:defRPr/>
            </a:pPr>
            <a:r>
              <a:rPr lang="en-US" altLang="en-US" kern="0" dirty="0" smtClean="0">
                <a:solidFill>
                  <a:srgbClr val="4D4D4D"/>
                </a:solidFill>
              </a:rPr>
              <a:t>Team Manager – CPSLO and LADO</a:t>
            </a:r>
            <a:endParaRPr lang="en-GB" altLang="en-US" kern="0" dirty="0" smtClean="0">
              <a:solidFill>
                <a:srgbClr val="4D4D4D"/>
              </a:solidFill>
            </a:endParaRPr>
          </a:p>
        </p:txBody>
      </p:sp>
    </p:spTree>
    <p:extLst>
      <p:ext uri="{BB962C8B-B14F-4D97-AF65-F5344CB8AC3E}">
        <p14:creationId xmlns:p14="http://schemas.microsoft.com/office/powerpoint/2010/main" val="1597551314"/>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62844" y="0"/>
            <a:ext cx="8093075" cy="908720"/>
          </a:xfrm>
        </p:spPr>
        <p:txBody>
          <a:bodyPr/>
          <a:lstStyle/>
          <a:p>
            <a:r>
              <a:rPr lang="en-US" altLang="en-US" dirty="0" smtClean="0"/>
              <a:t>Fearless</a:t>
            </a:r>
            <a:endParaRPr lang="en-GB" altLang="en-US" dirty="0">
              <a:solidFill>
                <a:srgbClr val="96A800"/>
              </a:solidFill>
            </a:endParaRPr>
          </a:p>
        </p:txBody>
      </p:sp>
      <p:pic>
        <p:nvPicPr>
          <p:cNvPr id="1026" name="Picture 2" descr="C:\Users\Frazer Smith\AppData\Local\Microsoft\Windows\Temporary Internet Files\Content.Outlook\E3CK9HTP\Violence Low Res JPE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844" y="1140823"/>
            <a:ext cx="2998962" cy="3953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67943" y="1052736"/>
            <a:ext cx="4680519" cy="4708981"/>
          </a:xfrm>
          <a:prstGeom prst="rect">
            <a:avLst/>
          </a:prstGeom>
          <a:noFill/>
        </p:spPr>
        <p:txBody>
          <a:bodyPr wrap="square" rtlCol="0">
            <a:spAutoFit/>
          </a:bodyPr>
          <a:lstStyle/>
          <a:p>
            <a:pPr fontAlgn="base">
              <a:spcBef>
                <a:spcPct val="0"/>
              </a:spcBef>
              <a:spcAft>
                <a:spcPct val="0"/>
              </a:spcAft>
            </a:pPr>
            <a:r>
              <a:rPr lang="en-GB" sz="2000" dirty="0">
                <a:solidFill>
                  <a:srgbClr val="4D4D4D"/>
                </a:solidFill>
              </a:rPr>
              <a:t>‘Be Fearless, Speak up about violence in Hertfordshire</a:t>
            </a:r>
            <a:r>
              <a:rPr lang="en-GB" sz="2000" dirty="0" smtClean="0">
                <a:solidFill>
                  <a:srgbClr val="4D4D4D"/>
                </a:solidFill>
              </a:rPr>
              <a:t>’</a:t>
            </a:r>
          </a:p>
          <a:p>
            <a:pPr fontAlgn="base">
              <a:spcBef>
                <a:spcPct val="0"/>
              </a:spcBef>
              <a:spcAft>
                <a:spcPct val="0"/>
              </a:spcAft>
            </a:pPr>
            <a:endParaRPr lang="en-GB" sz="2000" dirty="0">
              <a:solidFill>
                <a:srgbClr val="4D4D4D"/>
              </a:solidFill>
            </a:endParaRPr>
          </a:p>
          <a:p>
            <a:pPr fontAlgn="base">
              <a:spcBef>
                <a:spcPct val="0"/>
              </a:spcBef>
              <a:spcAft>
                <a:spcPct val="0"/>
              </a:spcAft>
            </a:pPr>
            <a:r>
              <a:rPr lang="en-GB" sz="2000" dirty="0">
                <a:solidFill>
                  <a:srgbClr val="4D4D4D"/>
                </a:solidFill>
              </a:rPr>
              <a:t>‘Speak out against violence in Hertfordshire 100% anonymously</a:t>
            </a:r>
            <a:r>
              <a:rPr lang="en-GB" sz="2000" dirty="0" smtClean="0">
                <a:solidFill>
                  <a:srgbClr val="4D4D4D"/>
                </a:solidFill>
              </a:rPr>
              <a:t>’</a:t>
            </a:r>
          </a:p>
          <a:p>
            <a:pPr fontAlgn="base">
              <a:spcBef>
                <a:spcPct val="0"/>
              </a:spcBef>
              <a:spcAft>
                <a:spcPct val="0"/>
              </a:spcAft>
            </a:pPr>
            <a:endParaRPr lang="en-GB" sz="2000" dirty="0">
              <a:solidFill>
                <a:srgbClr val="4D4D4D"/>
              </a:solidFill>
            </a:endParaRPr>
          </a:p>
          <a:p>
            <a:pPr fontAlgn="base">
              <a:spcBef>
                <a:spcPct val="0"/>
              </a:spcBef>
              <a:spcAft>
                <a:spcPct val="0"/>
              </a:spcAft>
            </a:pPr>
            <a:r>
              <a:rPr lang="en-GB" sz="2000" dirty="0">
                <a:solidFill>
                  <a:srgbClr val="4D4D4D"/>
                </a:solidFill>
              </a:rPr>
              <a:t>‘Be Fearless, report any violent behaviour to Fealress.org 100% anonymously</a:t>
            </a:r>
            <a:r>
              <a:rPr lang="en-GB" sz="2000" dirty="0" smtClean="0">
                <a:solidFill>
                  <a:srgbClr val="4D4D4D"/>
                </a:solidFill>
              </a:rPr>
              <a:t>’</a:t>
            </a:r>
          </a:p>
          <a:p>
            <a:pPr fontAlgn="base">
              <a:spcBef>
                <a:spcPct val="0"/>
              </a:spcBef>
              <a:spcAft>
                <a:spcPct val="0"/>
              </a:spcAft>
            </a:pPr>
            <a:endParaRPr lang="en-GB" sz="2000" dirty="0">
              <a:solidFill>
                <a:srgbClr val="4D4D4D"/>
              </a:solidFill>
            </a:endParaRPr>
          </a:p>
          <a:p>
            <a:pPr fontAlgn="base">
              <a:spcBef>
                <a:spcPct val="0"/>
              </a:spcBef>
              <a:spcAft>
                <a:spcPct val="0"/>
              </a:spcAft>
            </a:pPr>
            <a:r>
              <a:rPr lang="en-GB" sz="2000" dirty="0">
                <a:solidFill>
                  <a:srgbClr val="4D4D4D"/>
                </a:solidFill>
              </a:rPr>
              <a:t>‘Report information about violence 100% anonymously to Fearless.org</a:t>
            </a:r>
            <a:r>
              <a:rPr lang="en-GB" sz="2000" dirty="0" smtClean="0">
                <a:solidFill>
                  <a:srgbClr val="4D4D4D"/>
                </a:solidFill>
              </a:rPr>
              <a:t>’</a:t>
            </a:r>
          </a:p>
          <a:p>
            <a:pPr fontAlgn="base">
              <a:spcBef>
                <a:spcPct val="0"/>
              </a:spcBef>
              <a:spcAft>
                <a:spcPct val="0"/>
              </a:spcAft>
            </a:pPr>
            <a:endParaRPr lang="en-US" sz="2000" dirty="0">
              <a:solidFill>
                <a:srgbClr val="4D4D4D"/>
              </a:solidFill>
            </a:endParaRPr>
          </a:p>
          <a:p>
            <a:pPr fontAlgn="base">
              <a:spcBef>
                <a:spcPct val="0"/>
              </a:spcBef>
              <a:spcAft>
                <a:spcPct val="0"/>
              </a:spcAft>
            </a:pPr>
            <a:r>
              <a:rPr lang="en-GB" sz="2000" b="1" dirty="0">
                <a:solidFill>
                  <a:srgbClr val="808080"/>
                </a:solidFill>
                <a:hlinkClick r:id="rId3"/>
              </a:rPr>
              <a:t> </a:t>
            </a:r>
            <a:r>
              <a:rPr lang="en-GB" sz="2000" b="1" u="sng" dirty="0" smtClean="0">
                <a:solidFill>
                  <a:srgbClr val="808080"/>
                </a:solidFill>
                <a:hlinkClick r:id="rId3"/>
              </a:rPr>
              <a:t>https</a:t>
            </a:r>
            <a:r>
              <a:rPr lang="en-GB" sz="2000" b="1" u="sng" dirty="0">
                <a:solidFill>
                  <a:srgbClr val="808080"/>
                </a:solidFill>
                <a:hlinkClick r:id="rId3"/>
              </a:rPr>
              <a:t>://www.fearless.org/en</a:t>
            </a:r>
            <a:endParaRPr lang="en-GB" sz="2000" dirty="0">
              <a:solidFill>
                <a:srgbClr val="808080"/>
              </a:solidFill>
            </a:endParaRPr>
          </a:p>
          <a:p>
            <a:pPr fontAlgn="base">
              <a:spcBef>
                <a:spcPct val="0"/>
              </a:spcBef>
              <a:spcAft>
                <a:spcPct val="0"/>
              </a:spcAft>
            </a:pPr>
            <a:endParaRPr lang="en-GB" sz="2000" dirty="0">
              <a:solidFill>
                <a:srgbClr val="808080"/>
              </a:solidFill>
            </a:endParaRPr>
          </a:p>
        </p:txBody>
      </p:sp>
    </p:spTree>
    <p:extLst>
      <p:ext uri="{BB962C8B-B14F-4D97-AF65-F5344CB8AC3E}">
        <p14:creationId xmlns:p14="http://schemas.microsoft.com/office/powerpoint/2010/main" val="1179492651"/>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30926" y="117883"/>
            <a:ext cx="8595360" cy="718829"/>
          </a:xfrm>
        </p:spPr>
        <p:txBody>
          <a:bodyPr/>
          <a:lstStyle/>
          <a:p>
            <a:r>
              <a:rPr lang="en-US" altLang="en-US" dirty="0" smtClean="0"/>
              <a:t>Joint Visits</a:t>
            </a:r>
            <a:endParaRPr lang="en-GB" altLang="en-US" dirty="0">
              <a:solidFill>
                <a:srgbClr val="96A800"/>
              </a:solidFill>
            </a:endParaRPr>
          </a:p>
        </p:txBody>
      </p:sp>
      <p:sp>
        <p:nvSpPr>
          <p:cNvPr id="39939" name="Rectangle 3"/>
          <p:cNvSpPr>
            <a:spLocks noGrp="1" noChangeArrowheads="1"/>
          </p:cNvSpPr>
          <p:nvPr>
            <p:ph type="body" idx="1"/>
          </p:nvPr>
        </p:nvSpPr>
        <p:spPr>
          <a:xfrm>
            <a:off x="304800" y="1184366"/>
            <a:ext cx="8525691" cy="4060734"/>
          </a:xfrm>
        </p:spPr>
        <p:txBody>
          <a:bodyPr/>
          <a:lstStyle/>
          <a:p>
            <a:pPr marL="0" indent="0">
              <a:buFontTx/>
              <a:buNone/>
            </a:pPr>
            <a:endParaRPr lang="en-GB" altLang="en-US" dirty="0">
              <a:solidFill>
                <a:srgbClr val="4D4D4D"/>
              </a:solidFill>
            </a:endParaRPr>
          </a:p>
        </p:txBody>
      </p:sp>
      <p:graphicFrame>
        <p:nvGraphicFramePr>
          <p:cNvPr id="2" name="Diagram 1"/>
          <p:cNvGraphicFramePr/>
          <p:nvPr>
            <p:extLst>
              <p:ext uri="{D42A27DB-BD31-4B8C-83A1-F6EECF244321}">
                <p14:modId xmlns:p14="http://schemas.microsoft.com/office/powerpoint/2010/main" val="4091488625"/>
              </p:ext>
            </p:extLst>
          </p:nvPr>
        </p:nvGraphicFramePr>
        <p:xfrm>
          <a:off x="285749" y="1000125"/>
          <a:ext cx="8524875" cy="4460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0597526"/>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0"/>
            <a:ext cx="8093075" cy="836712"/>
          </a:xfrm>
        </p:spPr>
        <p:txBody>
          <a:bodyPr/>
          <a:lstStyle/>
          <a:p>
            <a:r>
              <a:rPr lang="en-GB" dirty="0" smtClean="0"/>
              <a:t>De-delegation consultation results</a:t>
            </a:r>
            <a:endParaRPr lang="en-GB"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41592"/>
            <a:ext cx="7984938" cy="463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4444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174732" cy="792088"/>
          </a:xfrm>
        </p:spPr>
        <p:txBody>
          <a:bodyPr>
            <a:normAutofit/>
          </a:bodyPr>
          <a:lstStyle/>
          <a:p>
            <a:r>
              <a:rPr lang="en-GB" dirty="0" smtClean="0"/>
              <a:t>Operation Encompass</a:t>
            </a:r>
            <a:endParaRPr lang="en-GB" dirty="0"/>
          </a:p>
        </p:txBody>
      </p:sp>
      <p:sp>
        <p:nvSpPr>
          <p:cNvPr id="3" name="Content Placeholder 2"/>
          <p:cNvSpPr>
            <a:spLocks noGrp="1"/>
          </p:cNvSpPr>
          <p:nvPr>
            <p:ph idx="1"/>
          </p:nvPr>
        </p:nvSpPr>
        <p:spPr>
          <a:xfrm>
            <a:off x="179512" y="1124744"/>
            <a:ext cx="8784976" cy="4320480"/>
          </a:xfrm>
        </p:spPr>
        <p:txBody>
          <a:bodyPr>
            <a:noAutofit/>
          </a:bodyPr>
          <a:lstStyle/>
          <a:p>
            <a:r>
              <a:rPr lang="en-GB" sz="1800" b="1" u="sng" dirty="0">
                <a:solidFill>
                  <a:srgbClr val="4D4D4D"/>
                </a:solidFill>
              </a:rPr>
              <a:t>Operation Encompass </a:t>
            </a:r>
            <a:r>
              <a:rPr lang="en-GB" sz="1800" dirty="0">
                <a:solidFill>
                  <a:srgbClr val="4D4D4D"/>
                </a:solidFill>
              </a:rPr>
              <a:t>is a charitable organisation set up in 2011 by David and Elizabeth Carney-Haworth OBE (a police officer and school head teacher). They recognised the necessity for police to share timely information with schools in order that children can be supported at school following Domestic Abuse Incidents they may have witnessed or been impacted by.</a:t>
            </a:r>
          </a:p>
          <a:p>
            <a:pPr marL="0" indent="0">
              <a:buNone/>
            </a:pPr>
            <a:endParaRPr lang="en-GB" sz="1400" dirty="0">
              <a:solidFill>
                <a:srgbClr val="4D4D4D"/>
              </a:solidFill>
            </a:endParaRPr>
          </a:p>
          <a:p>
            <a:r>
              <a:rPr lang="en-GB" sz="1800" dirty="0">
                <a:solidFill>
                  <a:srgbClr val="4D4D4D"/>
                </a:solidFill>
              </a:rPr>
              <a:t>Currently Herts Police do provide schools notifications of Domestic Abuse incidents </a:t>
            </a:r>
            <a:r>
              <a:rPr lang="en-GB" sz="1800" dirty="0" smtClean="0">
                <a:solidFill>
                  <a:srgbClr val="4D4D4D"/>
                </a:solidFill>
              </a:rPr>
              <a:t>however, </a:t>
            </a:r>
            <a:r>
              <a:rPr lang="en-GB" sz="1800" dirty="0">
                <a:solidFill>
                  <a:srgbClr val="4D4D4D"/>
                </a:solidFill>
              </a:rPr>
              <a:t>often the information has not been provided in as timely way as we would have </a:t>
            </a:r>
            <a:r>
              <a:rPr lang="en-GB" sz="1800" dirty="0" smtClean="0">
                <a:solidFill>
                  <a:srgbClr val="4D4D4D"/>
                </a:solidFill>
              </a:rPr>
              <a:t>liked, </a:t>
            </a:r>
            <a:r>
              <a:rPr lang="en-GB" sz="1800" dirty="0">
                <a:solidFill>
                  <a:srgbClr val="4D4D4D"/>
                </a:solidFill>
              </a:rPr>
              <a:t>making it difficult for schools to provide that important support. </a:t>
            </a:r>
          </a:p>
          <a:p>
            <a:pPr marL="0" indent="0">
              <a:buNone/>
            </a:pPr>
            <a:endParaRPr lang="en-GB" sz="1400" dirty="0">
              <a:solidFill>
                <a:srgbClr val="4D4D4D"/>
              </a:solidFill>
            </a:endParaRPr>
          </a:p>
          <a:p>
            <a:r>
              <a:rPr lang="en-GB" sz="1800" dirty="0">
                <a:solidFill>
                  <a:srgbClr val="4D4D4D"/>
                </a:solidFill>
              </a:rPr>
              <a:t>As of </a:t>
            </a:r>
            <a:r>
              <a:rPr lang="en-GB" sz="1800" b="1" u="sng" dirty="0">
                <a:solidFill>
                  <a:srgbClr val="FF0000"/>
                </a:solidFill>
              </a:rPr>
              <a:t>Monday 2</a:t>
            </a:r>
            <a:r>
              <a:rPr lang="en-GB" sz="1800" b="1" u="sng" baseline="30000" dirty="0">
                <a:solidFill>
                  <a:srgbClr val="FF0000"/>
                </a:solidFill>
              </a:rPr>
              <a:t>nd</a:t>
            </a:r>
            <a:r>
              <a:rPr lang="en-GB" sz="1800" b="1" u="sng" dirty="0">
                <a:solidFill>
                  <a:srgbClr val="FF0000"/>
                </a:solidFill>
              </a:rPr>
              <a:t> December 2019 we will be launching Operation Encompass </a:t>
            </a:r>
            <a:r>
              <a:rPr lang="en-GB" sz="1800" dirty="0">
                <a:solidFill>
                  <a:srgbClr val="4D4D4D"/>
                </a:solidFill>
              </a:rPr>
              <a:t>across Hertfordshire. This is a joint initiative between Police and </a:t>
            </a:r>
            <a:r>
              <a:rPr lang="en-GB" sz="1800" dirty="0" smtClean="0">
                <a:solidFill>
                  <a:srgbClr val="4D4D4D"/>
                </a:solidFill>
              </a:rPr>
              <a:t>Children’s </a:t>
            </a:r>
            <a:r>
              <a:rPr lang="en-GB" sz="1800" dirty="0">
                <a:solidFill>
                  <a:srgbClr val="4D4D4D"/>
                </a:solidFill>
              </a:rPr>
              <a:t>Services and its aim is to provide you the information as quickly as possible and within short time parameters that we have set for ourselves.</a:t>
            </a:r>
          </a:p>
        </p:txBody>
      </p:sp>
    </p:spTree>
    <p:extLst>
      <p:ext uri="{BB962C8B-B14F-4D97-AF65-F5344CB8AC3E}">
        <p14:creationId xmlns:p14="http://schemas.microsoft.com/office/powerpoint/2010/main" val="9956777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943"/>
            <a:ext cx="7886700" cy="773258"/>
          </a:xfrm>
        </p:spPr>
        <p:txBody>
          <a:bodyPr/>
          <a:lstStyle/>
          <a:p>
            <a:r>
              <a:rPr lang="en-GB" dirty="0"/>
              <a:t>Timescales</a:t>
            </a:r>
          </a:p>
        </p:txBody>
      </p:sp>
      <p:sp>
        <p:nvSpPr>
          <p:cNvPr id="3" name="Content Placeholder 2"/>
          <p:cNvSpPr>
            <a:spLocks noGrp="1"/>
          </p:cNvSpPr>
          <p:nvPr>
            <p:ph idx="1"/>
          </p:nvPr>
        </p:nvSpPr>
        <p:spPr>
          <a:xfrm>
            <a:off x="323528" y="908721"/>
            <a:ext cx="8496944" cy="4464496"/>
          </a:xfrm>
        </p:spPr>
        <p:txBody>
          <a:bodyPr>
            <a:normAutofit/>
          </a:bodyPr>
          <a:lstStyle/>
          <a:p>
            <a:r>
              <a:rPr lang="en-GB" sz="1800" b="1" u="sng" dirty="0">
                <a:solidFill>
                  <a:srgbClr val="4D4D4D"/>
                </a:solidFill>
              </a:rPr>
              <a:t>All school notifications of Domestic Abuse will be sent by the following working day. </a:t>
            </a:r>
            <a:r>
              <a:rPr lang="en-GB" sz="1800" dirty="0">
                <a:solidFill>
                  <a:srgbClr val="4D4D4D"/>
                </a:solidFill>
              </a:rPr>
              <a:t>The intention is that this will also </a:t>
            </a:r>
            <a:r>
              <a:rPr lang="en-GB" sz="1800" dirty="0" smtClean="0">
                <a:solidFill>
                  <a:srgbClr val="4D4D4D"/>
                </a:solidFill>
              </a:rPr>
              <a:t>mean </a:t>
            </a:r>
            <a:r>
              <a:rPr lang="en-GB" sz="1800" dirty="0">
                <a:solidFill>
                  <a:srgbClr val="4D4D4D"/>
                </a:solidFill>
              </a:rPr>
              <a:t>you may receive emails over a weekend for action on Monday morning.</a:t>
            </a:r>
          </a:p>
          <a:p>
            <a:endParaRPr lang="en-GB" sz="1400" dirty="0">
              <a:solidFill>
                <a:srgbClr val="4D4D4D"/>
              </a:solidFill>
            </a:endParaRPr>
          </a:p>
          <a:p>
            <a:r>
              <a:rPr lang="en-GB" sz="1800" dirty="0">
                <a:solidFill>
                  <a:srgbClr val="4D4D4D"/>
                </a:solidFill>
              </a:rPr>
              <a:t>All Domestic Abuse incidents which are assessed as </a:t>
            </a:r>
            <a:r>
              <a:rPr lang="en-GB" sz="1800" b="1" u="sng" dirty="0">
                <a:solidFill>
                  <a:srgbClr val="FF0000"/>
                </a:solidFill>
              </a:rPr>
              <a:t>High Risk </a:t>
            </a:r>
            <a:r>
              <a:rPr lang="en-GB" sz="1800" dirty="0">
                <a:solidFill>
                  <a:srgbClr val="4D4D4D"/>
                </a:solidFill>
              </a:rPr>
              <a:t>or </a:t>
            </a:r>
            <a:r>
              <a:rPr lang="en-GB" sz="1800" b="1" u="sng" dirty="0">
                <a:solidFill>
                  <a:srgbClr val="FF0000"/>
                </a:solidFill>
              </a:rPr>
              <a:t>whereby an adult has been arrested from the family address and remains in custody</a:t>
            </a:r>
            <a:r>
              <a:rPr lang="en-GB" sz="1800" dirty="0"/>
              <a:t> </a:t>
            </a:r>
            <a:r>
              <a:rPr lang="en-GB" sz="1800" dirty="0">
                <a:solidFill>
                  <a:srgbClr val="4D4D4D"/>
                </a:solidFill>
              </a:rPr>
              <a:t>will be notified by a phone call and an email to the school </a:t>
            </a:r>
            <a:r>
              <a:rPr lang="en-GB" sz="1800" b="1" dirty="0">
                <a:solidFill>
                  <a:srgbClr val="4D4D4D"/>
                </a:solidFill>
              </a:rPr>
              <a:t>by 8:30am.</a:t>
            </a:r>
          </a:p>
          <a:p>
            <a:endParaRPr lang="en-GB" sz="1400" b="1" dirty="0">
              <a:solidFill>
                <a:srgbClr val="4D4D4D"/>
              </a:solidFill>
            </a:endParaRPr>
          </a:p>
          <a:p>
            <a:r>
              <a:rPr lang="en-GB" sz="1800" dirty="0">
                <a:solidFill>
                  <a:srgbClr val="4D4D4D"/>
                </a:solidFill>
              </a:rPr>
              <a:t>All Domestic Abuse incidents which are assessed as </a:t>
            </a:r>
            <a:r>
              <a:rPr lang="en-GB" sz="1800" b="1" u="sng" dirty="0">
                <a:solidFill>
                  <a:schemeClr val="accent2"/>
                </a:solidFill>
              </a:rPr>
              <a:t>Medium Risk </a:t>
            </a:r>
            <a:r>
              <a:rPr lang="en-GB" sz="1800" dirty="0">
                <a:solidFill>
                  <a:srgbClr val="4D4D4D"/>
                </a:solidFill>
              </a:rPr>
              <a:t>will be </a:t>
            </a:r>
            <a:r>
              <a:rPr lang="en-GB" sz="1800" dirty="0" smtClean="0">
                <a:solidFill>
                  <a:srgbClr val="4D4D4D"/>
                </a:solidFill>
              </a:rPr>
              <a:t>notified </a:t>
            </a:r>
            <a:r>
              <a:rPr lang="en-GB" sz="1800" dirty="0">
                <a:solidFill>
                  <a:srgbClr val="4D4D4D"/>
                </a:solidFill>
              </a:rPr>
              <a:t>by </a:t>
            </a:r>
            <a:r>
              <a:rPr lang="en-GB" sz="1800" dirty="0" smtClean="0">
                <a:solidFill>
                  <a:srgbClr val="4D4D4D"/>
                </a:solidFill>
              </a:rPr>
              <a:t>email only, </a:t>
            </a:r>
            <a:r>
              <a:rPr lang="en-GB" sz="1800" dirty="0">
                <a:solidFill>
                  <a:srgbClr val="4D4D4D"/>
                </a:solidFill>
              </a:rPr>
              <a:t>no later than </a:t>
            </a:r>
            <a:r>
              <a:rPr lang="en-GB" sz="1800" b="1" dirty="0">
                <a:solidFill>
                  <a:srgbClr val="4D4D4D"/>
                </a:solidFill>
              </a:rPr>
              <a:t>Midday but ideally before 8:30am </a:t>
            </a:r>
            <a:r>
              <a:rPr lang="en-GB" sz="1800" dirty="0">
                <a:solidFill>
                  <a:srgbClr val="4D4D4D"/>
                </a:solidFill>
              </a:rPr>
              <a:t>where possible.</a:t>
            </a:r>
          </a:p>
          <a:p>
            <a:endParaRPr lang="en-GB" sz="1400" dirty="0">
              <a:solidFill>
                <a:srgbClr val="4D4D4D"/>
              </a:solidFill>
            </a:endParaRPr>
          </a:p>
          <a:p>
            <a:r>
              <a:rPr lang="en-GB" sz="1800" dirty="0">
                <a:solidFill>
                  <a:srgbClr val="4D4D4D"/>
                </a:solidFill>
              </a:rPr>
              <a:t>All Domestic Abuse incidents which are assessed as </a:t>
            </a:r>
            <a:r>
              <a:rPr lang="en-GB" sz="1800" b="1" u="sng" dirty="0">
                <a:solidFill>
                  <a:srgbClr val="00B050"/>
                </a:solidFill>
              </a:rPr>
              <a:t>Standard Risk </a:t>
            </a:r>
            <a:r>
              <a:rPr lang="en-GB" sz="1800" dirty="0">
                <a:solidFill>
                  <a:srgbClr val="4D4D4D"/>
                </a:solidFill>
              </a:rPr>
              <a:t>will be notified by </a:t>
            </a:r>
            <a:r>
              <a:rPr lang="en-GB" sz="1800" dirty="0" smtClean="0">
                <a:solidFill>
                  <a:srgbClr val="4D4D4D"/>
                </a:solidFill>
              </a:rPr>
              <a:t>email only </a:t>
            </a:r>
            <a:r>
              <a:rPr lang="en-GB" sz="1800" b="1" dirty="0">
                <a:solidFill>
                  <a:srgbClr val="4D4D4D"/>
                </a:solidFill>
              </a:rPr>
              <a:t>no later than 3pm but ideally much earlier </a:t>
            </a:r>
            <a:r>
              <a:rPr lang="en-GB" sz="1800" dirty="0">
                <a:solidFill>
                  <a:srgbClr val="4D4D4D"/>
                </a:solidFill>
              </a:rPr>
              <a:t>where possible.</a:t>
            </a:r>
          </a:p>
          <a:p>
            <a:endParaRPr lang="en-GB" dirty="0"/>
          </a:p>
        </p:txBody>
      </p:sp>
    </p:spTree>
    <p:extLst>
      <p:ext uri="{BB962C8B-B14F-4D97-AF65-F5344CB8AC3E}">
        <p14:creationId xmlns:p14="http://schemas.microsoft.com/office/powerpoint/2010/main" val="21805311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907" y="1844824"/>
            <a:ext cx="62007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9105559"/>
      </p:ext>
    </p:extLst>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Rectangle 10"/>
          <p:cNvSpPr>
            <a:spLocks noGrp="1" noChangeArrowheads="1"/>
          </p:cNvSpPr>
          <p:nvPr>
            <p:ph type="ctrTitle"/>
          </p:nvPr>
        </p:nvSpPr>
        <p:spPr>
          <a:xfrm>
            <a:off x="230140" y="92800"/>
            <a:ext cx="8704853" cy="1470025"/>
          </a:xfrm>
        </p:spPr>
        <p:txBody>
          <a:bodyPr/>
          <a:lstStyle/>
          <a:p>
            <a:pPr algn="ctr"/>
            <a:r>
              <a:rPr lang="en-US" altLang="en-US" dirty="0"/>
              <a:t>The Hertfordshire Headteacher Updates</a:t>
            </a:r>
            <a:br>
              <a:rPr lang="en-US" altLang="en-US" dirty="0"/>
            </a:br>
            <a:r>
              <a:rPr lang="en-US" altLang="en-US" dirty="0" smtClean="0"/>
              <a:t>November </a:t>
            </a:r>
            <a:r>
              <a:rPr lang="en-US" altLang="en-US" dirty="0"/>
              <a:t>2019</a:t>
            </a:r>
            <a:endParaRPr lang="en-GB" altLang="en-US" dirty="0">
              <a:solidFill>
                <a:srgbClr val="96A800"/>
              </a:solidFill>
            </a:endParaRPr>
          </a:p>
        </p:txBody>
      </p:sp>
      <p:sp>
        <p:nvSpPr>
          <p:cNvPr id="4" name="Rectangle 3"/>
          <p:cNvSpPr txBox="1">
            <a:spLocks noChangeArrowheads="1"/>
          </p:cNvSpPr>
          <p:nvPr/>
        </p:nvSpPr>
        <p:spPr bwMode="auto">
          <a:xfrm>
            <a:off x="564107" y="2156325"/>
            <a:ext cx="8135937" cy="11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95000"/>
              </a:lnSpc>
              <a:spcBef>
                <a:spcPct val="30000"/>
              </a:spcBef>
              <a:spcAft>
                <a:spcPct val="0"/>
              </a:spcAft>
              <a:buSzPct val="125000"/>
              <a:buFontTx/>
              <a:buNone/>
              <a:defRPr sz="2800">
                <a:solidFill>
                  <a:schemeClr val="tx1"/>
                </a:solidFill>
                <a:latin typeface="+mn-lt"/>
                <a:ea typeface="+mn-ea"/>
                <a:cs typeface="+mn-cs"/>
              </a:defRPr>
            </a:lvl1pPr>
            <a:lvl2pPr marL="819150" indent="-280988" algn="l" rtl="0" eaLnBrk="1" fontAlgn="base" hangingPunct="1">
              <a:lnSpc>
                <a:spcPct val="95000"/>
              </a:lnSpc>
              <a:spcBef>
                <a:spcPct val="30000"/>
              </a:spcBef>
              <a:spcAft>
                <a:spcPct val="0"/>
              </a:spcAft>
              <a:buFont typeface="Arial" charset="0"/>
              <a:buChar char="–"/>
              <a:defRPr sz="2800">
                <a:solidFill>
                  <a:schemeClr val="tx1"/>
                </a:solidFill>
                <a:latin typeface="+mn-lt"/>
                <a:cs typeface="+mn-cs"/>
              </a:defRPr>
            </a:lvl2pPr>
            <a:lvl3pPr marL="1227138" indent="-228600"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125" indent="-228600" algn="l" rtl="0" eaLnBrk="1" fontAlgn="base" hangingPunct="1">
              <a:lnSpc>
                <a:spcPct val="95000"/>
              </a:lnSpc>
              <a:spcBef>
                <a:spcPct val="30000"/>
              </a:spcBef>
              <a:spcAft>
                <a:spcPct val="0"/>
              </a:spcAft>
              <a:buChar char="–"/>
              <a:defRPr sz="2000">
                <a:solidFill>
                  <a:schemeClr val="tx1"/>
                </a:solidFill>
                <a:latin typeface="+mn-lt"/>
                <a:cs typeface="+mn-cs"/>
              </a:defRPr>
            </a:lvl4pPr>
            <a:lvl5pPr marL="20574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5pPr>
            <a:lvl6pPr marL="25146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8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90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200" indent="-228600"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a:lstStyle>
          <a:p>
            <a:r>
              <a:rPr lang="en-GB" altLang="en-US" sz="3200" kern="0" dirty="0" smtClean="0">
                <a:solidFill>
                  <a:srgbClr val="4D4D4D"/>
                </a:solidFill>
              </a:rPr>
              <a:t>The Hertfordshire Virtual School Update</a:t>
            </a:r>
          </a:p>
        </p:txBody>
      </p:sp>
      <p:sp>
        <p:nvSpPr>
          <p:cNvPr id="5" name="Rectangle 3"/>
          <p:cNvSpPr txBox="1">
            <a:spLocks noChangeArrowheads="1"/>
          </p:cNvSpPr>
          <p:nvPr/>
        </p:nvSpPr>
        <p:spPr bwMode="auto">
          <a:xfrm>
            <a:off x="531813" y="4078379"/>
            <a:ext cx="827881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Times" pitchFamily="18" charset="0"/>
              </a:defRPr>
            </a:lvl3pPr>
            <a:lvl4pPr marL="1371600" indent="0" algn="ctr" rtl="0" eaLnBrk="0" fontAlgn="base" hangingPunct="0">
              <a:spcBef>
                <a:spcPct val="20000"/>
              </a:spcBef>
              <a:spcAft>
                <a:spcPct val="0"/>
              </a:spcAft>
              <a:buNone/>
              <a:defRPr sz="2000">
                <a:solidFill>
                  <a:schemeClr val="tx1"/>
                </a:solidFill>
                <a:latin typeface="Times" pitchFamily="18" charset="0"/>
              </a:defRPr>
            </a:lvl4pPr>
            <a:lvl5pPr marL="1828800" indent="0" algn="ctr" rtl="0" eaLnBrk="0" fontAlgn="base" hangingPunct="0">
              <a:spcBef>
                <a:spcPct val="20000"/>
              </a:spcBef>
              <a:spcAft>
                <a:spcPct val="0"/>
              </a:spcAft>
              <a:buNone/>
              <a:defRPr sz="2000">
                <a:solidFill>
                  <a:schemeClr val="tx1"/>
                </a:solidFill>
                <a:latin typeface="Times" pitchFamily="18" charset="0"/>
              </a:defRPr>
            </a:lvl5pPr>
            <a:lvl6pPr marL="2286000" indent="0" algn="ctr" rtl="0" eaLnBrk="0" fontAlgn="base" hangingPunct="0">
              <a:spcBef>
                <a:spcPct val="20000"/>
              </a:spcBef>
              <a:spcAft>
                <a:spcPct val="0"/>
              </a:spcAft>
              <a:buNone/>
              <a:defRPr sz="2000">
                <a:solidFill>
                  <a:schemeClr val="tx1"/>
                </a:solidFill>
                <a:latin typeface="Times" pitchFamily="18" charset="0"/>
              </a:defRPr>
            </a:lvl6pPr>
            <a:lvl7pPr marL="2743200" indent="0" algn="ctr" rtl="0" eaLnBrk="0" fontAlgn="base" hangingPunct="0">
              <a:spcBef>
                <a:spcPct val="20000"/>
              </a:spcBef>
              <a:spcAft>
                <a:spcPct val="0"/>
              </a:spcAft>
              <a:buNone/>
              <a:defRPr sz="2000">
                <a:solidFill>
                  <a:schemeClr val="tx1"/>
                </a:solidFill>
                <a:latin typeface="Times" pitchFamily="18" charset="0"/>
              </a:defRPr>
            </a:lvl7pPr>
            <a:lvl8pPr marL="3200400" indent="0" algn="ctr" rtl="0" eaLnBrk="0" fontAlgn="base" hangingPunct="0">
              <a:spcBef>
                <a:spcPct val="20000"/>
              </a:spcBef>
              <a:spcAft>
                <a:spcPct val="0"/>
              </a:spcAft>
              <a:buNone/>
              <a:defRPr sz="2000">
                <a:solidFill>
                  <a:schemeClr val="tx1"/>
                </a:solidFill>
                <a:latin typeface="Times" pitchFamily="18" charset="0"/>
              </a:defRPr>
            </a:lvl8pPr>
            <a:lvl9pPr marL="3657600" indent="0" algn="ctr" rtl="0" eaLnBrk="0" fontAlgn="base" hangingPunct="0">
              <a:spcBef>
                <a:spcPct val="20000"/>
              </a:spcBef>
              <a:spcAft>
                <a:spcPct val="0"/>
              </a:spcAft>
              <a:buNone/>
              <a:defRPr sz="2000">
                <a:solidFill>
                  <a:schemeClr val="tx1"/>
                </a:solidFill>
                <a:latin typeface="Times" pitchFamily="18" charset="0"/>
              </a:defRPr>
            </a:lvl9pPr>
          </a:lstStyle>
          <a:p>
            <a:pPr algn="l">
              <a:defRPr/>
            </a:pPr>
            <a:r>
              <a:rPr lang="en-GB" altLang="en-US" kern="0" dirty="0" smtClean="0">
                <a:solidFill>
                  <a:srgbClr val="4D4D4D"/>
                </a:solidFill>
              </a:rPr>
              <a:t>Felicity Evans</a:t>
            </a:r>
          </a:p>
          <a:p>
            <a:pPr algn="l">
              <a:defRPr/>
            </a:pPr>
            <a:r>
              <a:rPr lang="en-GB" altLang="en-US" kern="0" dirty="0" smtClean="0">
                <a:solidFill>
                  <a:srgbClr val="4D4D4D"/>
                </a:solidFill>
              </a:rPr>
              <a:t>Virtual School Head</a:t>
            </a:r>
          </a:p>
        </p:txBody>
      </p:sp>
    </p:spTree>
    <p:extLst>
      <p:ext uri="{BB962C8B-B14F-4D97-AF65-F5344CB8AC3E}">
        <p14:creationId xmlns:p14="http://schemas.microsoft.com/office/powerpoint/2010/main" val="1925541293"/>
      </p:ext>
    </p:extLst>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23528" y="0"/>
            <a:ext cx="8595360" cy="979397"/>
          </a:xfrm>
        </p:spPr>
        <p:txBody>
          <a:bodyPr/>
          <a:lstStyle/>
          <a:p>
            <a:r>
              <a:rPr lang="en-GB" altLang="en-US" dirty="0" smtClean="0">
                <a:solidFill>
                  <a:srgbClr val="96A800"/>
                </a:solidFill>
              </a:rPr>
              <a:t>Developments 2019:</a:t>
            </a:r>
            <a:endParaRPr lang="en-GB" altLang="en-US" dirty="0">
              <a:solidFill>
                <a:srgbClr val="96A800"/>
              </a:solidFill>
            </a:endParaRPr>
          </a:p>
        </p:txBody>
      </p:sp>
      <p:sp>
        <p:nvSpPr>
          <p:cNvPr id="39939" name="Rectangle 3"/>
          <p:cNvSpPr>
            <a:spLocks noGrp="1" noChangeArrowheads="1"/>
          </p:cNvSpPr>
          <p:nvPr>
            <p:ph type="body" idx="1"/>
          </p:nvPr>
        </p:nvSpPr>
        <p:spPr>
          <a:xfrm>
            <a:off x="304800" y="1009934"/>
            <a:ext cx="8525691" cy="4235166"/>
          </a:xfrm>
        </p:spPr>
        <p:txBody>
          <a:bodyPr/>
          <a:lstStyle/>
          <a:p>
            <a:r>
              <a:rPr lang="en-GB" altLang="en-US" sz="2400" dirty="0" smtClean="0">
                <a:solidFill>
                  <a:srgbClr val="4D4D4D"/>
                </a:solidFill>
              </a:rPr>
              <a:t>Previously Looked After Children – one year on</a:t>
            </a:r>
          </a:p>
          <a:p>
            <a:pPr lvl="1"/>
            <a:r>
              <a:rPr lang="en-GB" altLang="en-US" sz="2400" dirty="0" smtClean="0">
                <a:solidFill>
                  <a:srgbClr val="4D4D4D"/>
                </a:solidFill>
              </a:rPr>
              <a:t>Monthly Surgeries</a:t>
            </a:r>
          </a:p>
          <a:p>
            <a:pPr lvl="1"/>
            <a:r>
              <a:rPr lang="en-GB" altLang="en-US" sz="2400" dirty="0" smtClean="0">
                <a:solidFill>
                  <a:srgbClr val="4D4D4D"/>
                </a:solidFill>
              </a:rPr>
              <a:t>Weekly Advice Line</a:t>
            </a:r>
          </a:p>
          <a:p>
            <a:pPr lvl="1"/>
            <a:r>
              <a:rPr lang="en-GB" altLang="en-US" sz="2400" dirty="0" smtClean="0">
                <a:solidFill>
                  <a:srgbClr val="4D4D4D"/>
                </a:solidFill>
              </a:rPr>
              <a:t>The Attachment Toolkit</a:t>
            </a:r>
          </a:p>
          <a:p>
            <a:r>
              <a:rPr lang="en-GB" altLang="en-US" sz="2400" dirty="0" smtClean="0">
                <a:solidFill>
                  <a:srgbClr val="4D4D4D"/>
                </a:solidFill>
              </a:rPr>
              <a:t>The Pupil Premium Plus Awards – BU2Z Awards</a:t>
            </a:r>
          </a:p>
          <a:p>
            <a:r>
              <a:rPr lang="en-GB" altLang="en-US" sz="2400" dirty="0" smtClean="0">
                <a:solidFill>
                  <a:srgbClr val="4D4D4D"/>
                </a:solidFill>
              </a:rPr>
              <a:t>The Virtual School ‘Offers’</a:t>
            </a:r>
          </a:p>
          <a:p>
            <a:r>
              <a:rPr lang="en-GB" altLang="en-US" sz="2400" dirty="0" smtClean="0">
                <a:solidFill>
                  <a:srgbClr val="4D4D4D"/>
                </a:solidFill>
              </a:rPr>
              <a:t>Conference, training, briefings and the website</a:t>
            </a:r>
          </a:p>
          <a:p>
            <a:pPr lvl="1"/>
            <a:r>
              <a:rPr lang="en-GB" sz="2400" u="sng" dirty="0">
                <a:hlinkClick r:id="rId2"/>
              </a:rPr>
              <a:t>https://www.hertfordshire.gov.uk/microsites/virtual-school/events-and-courses/20191023-designated-teacher-training-conference.aspx</a:t>
            </a:r>
            <a:r>
              <a:rPr lang="en-GB" sz="2400" dirty="0"/>
              <a:t> </a:t>
            </a:r>
          </a:p>
          <a:p>
            <a:pPr lvl="1"/>
            <a:endParaRPr lang="en-GB" altLang="en-US" dirty="0" smtClean="0">
              <a:solidFill>
                <a:srgbClr val="4D4D4D"/>
              </a:solidFill>
            </a:endParaRPr>
          </a:p>
          <a:p>
            <a:endParaRPr lang="en-GB" altLang="en-US" dirty="0" smtClean="0">
              <a:solidFill>
                <a:srgbClr val="4D4D4D"/>
              </a:solidFill>
            </a:endParaRPr>
          </a:p>
          <a:p>
            <a:endParaRPr lang="en-GB" altLang="en-US" dirty="0">
              <a:solidFill>
                <a:srgbClr val="4D4D4D"/>
              </a:solidFill>
            </a:endParaRPr>
          </a:p>
        </p:txBody>
      </p:sp>
    </p:spTree>
    <p:extLst>
      <p:ext uri="{BB962C8B-B14F-4D97-AF65-F5344CB8AC3E}">
        <p14:creationId xmlns:p14="http://schemas.microsoft.com/office/powerpoint/2010/main" val="3399248732"/>
      </p:ext>
    </p:extLst>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116632"/>
            <a:ext cx="8712968" cy="792088"/>
          </a:xfrm>
        </p:spPr>
        <p:txBody>
          <a:bodyPr/>
          <a:lstStyle/>
          <a:p>
            <a:r>
              <a:rPr lang="en-GB" dirty="0"/>
              <a:t>Virtual School Priorities 2019-20</a:t>
            </a:r>
          </a:p>
        </p:txBody>
      </p:sp>
      <p:pic>
        <p:nvPicPr>
          <p:cNvPr id="3" name="Picture 2">
            <a:extLst>
              <a:ext uri="{FF2B5EF4-FFF2-40B4-BE49-F238E27FC236}">
                <a16:creationId xmlns="" xmlns:a16="http://schemas.microsoft.com/office/drawing/2014/main" id="{43B7C102-4CC0-4A12-8D59-0A404C927EFA}"/>
              </a:ext>
            </a:extLst>
          </p:cNvPr>
          <p:cNvPicPr>
            <a:picLocks noChangeAspect="1"/>
          </p:cNvPicPr>
          <p:nvPr/>
        </p:nvPicPr>
        <p:blipFill>
          <a:blip r:embed="rId3"/>
          <a:stretch>
            <a:fillRect/>
          </a:stretch>
        </p:blipFill>
        <p:spPr>
          <a:xfrm>
            <a:off x="875762" y="1228300"/>
            <a:ext cx="7018987" cy="4244452"/>
          </a:xfrm>
          <a:prstGeom prst="rect">
            <a:avLst/>
          </a:prstGeom>
        </p:spPr>
      </p:pic>
    </p:spTree>
    <p:extLst>
      <p:ext uri="{BB962C8B-B14F-4D97-AF65-F5344CB8AC3E}">
        <p14:creationId xmlns:p14="http://schemas.microsoft.com/office/powerpoint/2010/main" val="418699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39552" y="0"/>
            <a:ext cx="8093075" cy="1143000"/>
          </a:xfrm>
        </p:spPr>
        <p:txBody>
          <a:bodyPr/>
          <a:lstStyle/>
          <a:p>
            <a:r>
              <a:rPr lang="en-US" altLang="en-US" sz="3200" dirty="0"/>
              <a:t>Good </a:t>
            </a:r>
            <a:r>
              <a:rPr lang="en-US" altLang="en-US" sz="3200" dirty="0" err="1"/>
              <a:t>behaviour</a:t>
            </a:r>
            <a:r>
              <a:rPr lang="en-US" altLang="en-US" sz="3200" dirty="0"/>
              <a:t> is a necessary condition for learning: Amanda </a:t>
            </a:r>
            <a:r>
              <a:rPr lang="en-US" altLang="en-US" sz="3200" dirty="0" err="1"/>
              <a:t>Spielman</a:t>
            </a:r>
            <a:r>
              <a:rPr lang="en-US" altLang="en-US" sz="3200" dirty="0"/>
              <a:t> 12.09.19</a:t>
            </a:r>
            <a:endParaRPr lang="en-GB" altLang="en-US" sz="3200" dirty="0">
              <a:solidFill>
                <a:srgbClr val="96A800"/>
              </a:solidFill>
            </a:endParaRPr>
          </a:p>
        </p:txBody>
      </p:sp>
      <p:sp>
        <p:nvSpPr>
          <p:cNvPr id="39939" name="Rectangle 3"/>
          <p:cNvSpPr>
            <a:spLocks noGrp="1" noChangeArrowheads="1"/>
          </p:cNvSpPr>
          <p:nvPr>
            <p:ph sz="half" idx="1"/>
          </p:nvPr>
        </p:nvSpPr>
        <p:spPr>
          <a:xfrm>
            <a:off x="539552" y="1412776"/>
            <a:ext cx="4369494" cy="3835400"/>
          </a:xfrm>
        </p:spPr>
        <p:txBody>
          <a:bodyPr/>
          <a:lstStyle/>
          <a:p>
            <a:r>
              <a:rPr lang="en-US" sz="2000" b="1" i="1" dirty="0">
                <a:solidFill>
                  <a:srgbClr val="4D4D4D"/>
                </a:solidFill>
              </a:rPr>
              <a:t>Research has shown that training for all staff is a feature of effective </a:t>
            </a:r>
            <a:r>
              <a:rPr lang="en-US" sz="2000" b="1" i="1" dirty="0" err="1">
                <a:solidFill>
                  <a:srgbClr val="4D4D4D"/>
                </a:solidFill>
              </a:rPr>
              <a:t>behaviour</a:t>
            </a:r>
            <a:r>
              <a:rPr lang="en-US" sz="2000" b="1" i="1" dirty="0">
                <a:solidFill>
                  <a:srgbClr val="4D4D4D"/>
                </a:solidFill>
              </a:rPr>
              <a:t> management , this includes training for leaders and those with pastoral responsibilities.</a:t>
            </a:r>
          </a:p>
          <a:p>
            <a:pPr marL="0" indent="0">
              <a:buNone/>
            </a:pPr>
            <a:r>
              <a:rPr lang="en-GB" sz="2000" dirty="0">
                <a:hlinkClick r:id="rId2"/>
              </a:rPr>
              <a:t>https://edexec.co.uk/good-behaviour-is-a-necessary-condition-for-learning-new-ofsted-commentary-released</a:t>
            </a:r>
            <a:r>
              <a:rPr lang="en-GB" sz="3200" dirty="0">
                <a:hlinkClick r:id="rId2"/>
              </a:rPr>
              <a:t>/</a:t>
            </a:r>
            <a:endParaRPr lang="en-GB" sz="3200" dirty="0"/>
          </a:p>
          <a:p>
            <a:pPr marL="0" indent="0">
              <a:buNone/>
            </a:pPr>
            <a:endParaRPr lang="en-GB" sz="3200" dirty="0"/>
          </a:p>
          <a:p>
            <a:endParaRPr lang="en-GB" altLang="en-US" dirty="0">
              <a:solidFill>
                <a:srgbClr val="4D4D4D"/>
              </a:solidFill>
            </a:endParaRPr>
          </a:p>
        </p:txBody>
      </p:sp>
      <p:pic>
        <p:nvPicPr>
          <p:cNvPr id="10" name="Content Placeholder 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04048" y="1556792"/>
            <a:ext cx="3970338" cy="3555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7463024"/>
      </p:ext>
    </p:extLst>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44625"/>
            <a:ext cx="8132440" cy="1080120"/>
          </a:xfrm>
        </p:spPr>
        <p:txBody>
          <a:bodyPr/>
          <a:lstStyle/>
          <a:p>
            <a:r>
              <a:rPr lang="en-GB" dirty="0"/>
              <a:t>Children in Need </a:t>
            </a:r>
            <a:r>
              <a:rPr lang="en-GB" dirty="0" smtClean="0"/>
              <a:t>Review 2019</a:t>
            </a:r>
            <a:endParaRPr lang="en-GB" dirty="0"/>
          </a:p>
        </p:txBody>
      </p:sp>
      <p:sp>
        <p:nvSpPr>
          <p:cNvPr id="3" name="Subtitle 2"/>
          <p:cNvSpPr>
            <a:spLocks noGrp="1"/>
          </p:cNvSpPr>
          <p:nvPr>
            <p:ph type="subTitle" idx="1"/>
          </p:nvPr>
        </p:nvSpPr>
        <p:spPr>
          <a:xfrm>
            <a:off x="395536" y="980728"/>
            <a:ext cx="8136904" cy="4715148"/>
          </a:xfrm>
        </p:spPr>
        <p:txBody>
          <a:bodyPr/>
          <a:lstStyle/>
          <a:p>
            <a:pPr lvl="0"/>
            <a:r>
              <a:rPr lang="en-GB" sz="2050" dirty="0">
                <a:solidFill>
                  <a:srgbClr val="4D4D4D"/>
                </a:solidFill>
              </a:rPr>
              <a:t>The children in need review, published in June 2019, found that children in this grouping were much less likely to achieve highly, even after their status as a ‘child in need’ had ended:</a:t>
            </a:r>
            <a:r>
              <a:rPr lang="en-GB" sz="2050" dirty="0"/>
              <a:t> </a:t>
            </a:r>
            <a:r>
              <a:rPr lang="en-GB" sz="2050" u="sng" dirty="0">
                <a:hlinkClick r:id="rId3"/>
              </a:rPr>
              <a:t>full report</a:t>
            </a:r>
            <a:r>
              <a:rPr lang="en-GB" sz="2050" dirty="0"/>
              <a:t>. </a:t>
            </a:r>
          </a:p>
          <a:p>
            <a:pPr lvl="0"/>
            <a:r>
              <a:rPr lang="en-GB" sz="2050" u="sng" dirty="0">
                <a:solidFill>
                  <a:srgbClr val="4D4D4D"/>
                </a:solidFill>
              </a:rPr>
              <a:t>Some headline findings:</a:t>
            </a:r>
            <a:endParaRPr lang="en-GB" sz="2050" dirty="0">
              <a:solidFill>
                <a:srgbClr val="4D4D4D"/>
              </a:solidFill>
            </a:endParaRPr>
          </a:p>
          <a:p>
            <a:pPr marL="800100" lvl="1" indent="-342900" algn="l">
              <a:buFont typeface="Arial" panose="020B0604020202020204" pitchFamily="34" charset="0"/>
              <a:buChar char="•"/>
            </a:pPr>
            <a:r>
              <a:rPr lang="en-US" sz="2050" dirty="0">
                <a:solidFill>
                  <a:srgbClr val="4D4D4D"/>
                </a:solidFill>
              </a:rPr>
              <a:t>Young people wanted adults to be sensitive, but ambitious</a:t>
            </a:r>
            <a:endParaRPr lang="en-GB" sz="2050" dirty="0">
              <a:solidFill>
                <a:srgbClr val="4D4D4D"/>
              </a:solidFill>
            </a:endParaRPr>
          </a:p>
          <a:p>
            <a:pPr marL="800100" lvl="1" indent="-342900" algn="l">
              <a:buFont typeface="Arial" panose="020B0604020202020204" pitchFamily="34" charset="0"/>
              <a:buChar char="•"/>
            </a:pPr>
            <a:r>
              <a:rPr lang="en-US" sz="2050" dirty="0">
                <a:solidFill>
                  <a:srgbClr val="4D4D4D"/>
                </a:solidFill>
              </a:rPr>
              <a:t>Schools to notify social workers and </a:t>
            </a:r>
            <a:r>
              <a:rPr lang="en-US" sz="2050" dirty="0" smtClean="0">
                <a:solidFill>
                  <a:srgbClr val="4D4D4D"/>
                </a:solidFill>
              </a:rPr>
              <a:t>Virtual </a:t>
            </a:r>
            <a:r>
              <a:rPr lang="en-US" sz="2050" dirty="0">
                <a:solidFill>
                  <a:srgbClr val="4D4D4D"/>
                </a:solidFill>
              </a:rPr>
              <a:t>H</a:t>
            </a:r>
            <a:r>
              <a:rPr lang="en-US" sz="2050" dirty="0" smtClean="0">
                <a:solidFill>
                  <a:srgbClr val="4D4D4D"/>
                </a:solidFill>
              </a:rPr>
              <a:t>ead </a:t>
            </a:r>
            <a:r>
              <a:rPr lang="en-US" sz="2050" dirty="0">
                <a:solidFill>
                  <a:srgbClr val="4D4D4D"/>
                </a:solidFill>
              </a:rPr>
              <a:t>of decisions to exclude and social </a:t>
            </a:r>
            <a:r>
              <a:rPr lang="en-US" sz="2050" dirty="0" smtClean="0">
                <a:solidFill>
                  <a:srgbClr val="4D4D4D"/>
                </a:solidFill>
              </a:rPr>
              <a:t>workers </a:t>
            </a:r>
            <a:r>
              <a:rPr lang="en-US" sz="2050" dirty="0">
                <a:solidFill>
                  <a:srgbClr val="4D4D4D"/>
                </a:solidFill>
              </a:rPr>
              <a:t>to notify school of all children in need</a:t>
            </a:r>
            <a:endParaRPr lang="en-GB" sz="2050" dirty="0">
              <a:solidFill>
                <a:srgbClr val="4D4D4D"/>
              </a:solidFill>
            </a:endParaRPr>
          </a:p>
          <a:p>
            <a:pPr marL="800100" lvl="1" indent="-342900" algn="l">
              <a:buFont typeface="Arial" panose="020B0604020202020204" pitchFamily="34" charset="0"/>
              <a:buChar char="•"/>
            </a:pPr>
            <a:r>
              <a:rPr lang="en-US" sz="2050" dirty="0">
                <a:solidFill>
                  <a:srgbClr val="4D4D4D"/>
                </a:solidFill>
              </a:rPr>
              <a:t>Exploring extension of </a:t>
            </a:r>
            <a:r>
              <a:rPr lang="en-US" sz="2050" dirty="0" smtClean="0">
                <a:solidFill>
                  <a:srgbClr val="4D4D4D"/>
                </a:solidFill>
              </a:rPr>
              <a:t>Virtual </a:t>
            </a:r>
            <a:r>
              <a:rPr lang="en-US" sz="2050" dirty="0">
                <a:solidFill>
                  <a:srgbClr val="4D4D4D"/>
                </a:solidFill>
              </a:rPr>
              <a:t>S</a:t>
            </a:r>
            <a:r>
              <a:rPr lang="en-US" sz="2050" dirty="0" smtClean="0">
                <a:solidFill>
                  <a:srgbClr val="4D4D4D"/>
                </a:solidFill>
              </a:rPr>
              <a:t>chool </a:t>
            </a:r>
            <a:r>
              <a:rPr lang="en-US" sz="2050" dirty="0">
                <a:solidFill>
                  <a:srgbClr val="4D4D4D"/>
                </a:solidFill>
              </a:rPr>
              <a:t>model and social workers embedded in schools</a:t>
            </a:r>
            <a:endParaRPr lang="en-GB" sz="2050" dirty="0">
              <a:solidFill>
                <a:srgbClr val="4D4D4D"/>
              </a:solidFill>
            </a:endParaRPr>
          </a:p>
          <a:p>
            <a:pPr lvl="1"/>
            <a:r>
              <a:rPr lang="en-US" sz="2050" dirty="0">
                <a:solidFill>
                  <a:srgbClr val="4D4D4D"/>
                </a:solidFill>
              </a:rPr>
              <a:t>Read</a:t>
            </a:r>
            <a:r>
              <a:rPr lang="en-US" sz="2050" dirty="0"/>
              <a:t> </a:t>
            </a:r>
            <a:r>
              <a:rPr lang="en-GB" sz="2050" u="sng" dirty="0">
                <a:hlinkClick r:id="rId4"/>
              </a:rPr>
              <a:t>Professor Judy </a:t>
            </a:r>
            <a:r>
              <a:rPr lang="en-GB" sz="2050" u="sng" dirty="0" err="1">
                <a:hlinkClick r:id="rId4"/>
              </a:rPr>
              <a:t>Sebba’s</a:t>
            </a:r>
            <a:r>
              <a:rPr lang="en-GB" sz="2050" u="sng" dirty="0">
                <a:hlinkClick r:id="rId4"/>
              </a:rPr>
              <a:t> response</a:t>
            </a:r>
            <a:r>
              <a:rPr lang="en-GB" sz="2050" dirty="0"/>
              <a:t> </a:t>
            </a:r>
            <a:r>
              <a:rPr lang="en-GB" sz="2050" dirty="0">
                <a:solidFill>
                  <a:srgbClr val="4D4D4D"/>
                </a:solidFill>
              </a:rPr>
              <a:t>to the children in need review </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18780848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2348880"/>
            <a:ext cx="8093075" cy="1143000"/>
          </a:xfrm>
        </p:spPr>
        <p:txBody>
          <a:bodyPr/>
          <a:lstStyle/>
          <a:p>
            <a:pPr algn="ctr"/>
            <a:r>
              <a:rPr lang="en-GB" sz="6000" b="1" dirty="0" smtClean="0"/>
              <a:t>Questions</a:t>
            </a:r>
            <a:endParaRPr lang="en-GB" sz="6000" b="1" dirty="0"/>
          </a:p>
        </p:txBody>
      </p:sp>
    </p:spTree>
    <p:extLst>
      <p:ext uri="{BB962C8B-B14F-4D97-AF65-F5344CB8AC3E}">
        <p14:creationId xmlns:p14="http://schemas.microsoft.com/office/powerpoint/2010/main" val="4156685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82" y="116632"/>
            <a:ext cx="8665598" cy="1224137"/>
          </a:xfrm>
        </p:spPr>
        <p:txBody>
          <a:bodyPr>
            <a:normAutofit fontScale="90000"/>
          </a:bodyPr>
          <a:lstStyle/>
          <a:p>
            <a:pPr algn="ctr"/>
            <a:r>
              <a:rPr lang="en-GB" b="1" dirty="0"/>
              <a:t/>
            </a:r>
            <a:br>
              <a:rPr lang="en-GB" b="1" dirty="0"/>
            </a:br>
            <a:r>
              <a:rPr lang="en-GB" b="1" dirty="0"/>
              <a:t/>
            </a:r>
            <a:br>
              <a:rPr lang="en-GB" b="1" dirty="0"/>
            </a:br>
            <a:r>
              <a:rPr lang="en-GB" sz="4000" dirty="0" smtClean="0">
                <a:latin typeface="Arial" panose="020B0604020202020204" pitchFamily="34" charset="0"/>
                <a:cs typeface="Arial" panose="020B0604020202020204" pitchFamily="34" charset="0"/>
              </a:rPr>
              <a:t>The Family Safeguarding Education project: The ACE Team 2019-20</a:t>
            </a:r>
            <a:r>
              <a:rPr lang="en-GB" dirty="0"/>
              <a:t/>
            </a:r>
            <a:br>
              <a:rPr lang="en-GB" dirty="0"/>
            </a:br>
            <a:r>
              <a:rPr lang="en-GB" dirty="0"/>
              <a:t/>
            </a:r>
            <a:br>
              <a:rPr lang="en-GB" dirty="0"/>
            </a:br>
            <a:endParaRPr lang="en-GB" dirty="0"/>
          </a:p>
        </p:txBody>
      </p:sp>
      <p:sp>
        <p:nvSpPr>
          <p:cNvPr id="3" name="Rectangle 2"/>
          <p:cNvSpPr/>
          <p:nvPr/>
        </p:nvSpPr>
        <p:spPr>
          <a:xfrm>
            <a:off x="226882" y="1340768"/>
            <a:ext cx="8620904" cy="4016484"/>
          </a:xfrm>
          <a:prstGeom prst="rect">
            <a:avLst/>
          </a:prstGeom>
        </p:spPr>
        <p:txBody>
          <a:bodyPr wrap="square">
            <a:spAutoFit/>
          </a:bodyPr>
          <a:lstStyle/>
          <a:p>
            <a:pPr fontAlgn="base">
              <a:spcBef>
                <a:spcPct val="0"/>
              </a:spcBef>
              <a:spcAft>
                <a:spcPct val="0"/>
              </a:spcAft>
            </a:pPr>
            <a:r>
              <a:rPr lang="en-US" sz="1700" b="1" dirty="0" smtClean="0">
                <a:solidFill>
                  <a:srgbClr val="4D4D4D"/>
                </a:solidFill>
              </a:rPr>
              <a:t>Objective(s</a:t>
            </a:r>
            <a:r>
              <a:rPr lang="en-US" sz="1700" b="1" dirty="0">
                <a:solidFill>
                  <a:srgbClr val="4D4D4D"/>
                </a:solidFill>
              </a:rPr>
              <a:t>):</a:t>
            </a:r>
            <a:r>
              <a:rPr lang="en-US" sz="1700" dirty="0">
                <a:solidFill>
                  <a:srgbClr val="4D4D4D"/>
                </a:solidFill>
              </a:rPr>
              <a:t>Improve the educational progress and attainment of children on CIN or CP plans –linked to the Hertfordshire Family Safeguarding Model and the Department for Education </a:t>
            </a:r>
            <a:r>
              <a:rPr lang="en-US" sz="1700" dirty="0" smtClean="0">
                <a:solidFill>
                  <a:srgbClr val="4D4D4D"/>
                </a:solidFill>
              </a:rPr>
              <a:t>Innovation </a:t>
            </a:r>
            <a:r>
              <a:rPr lang="en-US" sz="1700" dirty="0" err="1" smtClean="0">
                <a:solidFill>
                  <a:srgbClr val="4D4D4D"/>
                </a:solidFill>
              </a:rPr>
              <a:t>Programme</a:t>
            </a:r>
            <a:r>
              <a:rPr lang="en-US" sz="1700" dirty="0" smtClean="0">
                <a:solidFill>
                  <a:srgbClr val="4D4D4D"/>
                </a:solidFill>
              </a:rPr>
              <a:t>.</a:t>
            </a:r>
            <a:endParaRPr lang="en-US" sz="1700" dirty="0">
              <a:solidFill>
                <a:srgbClr val="4D4D4D"/>
              </a:solidFill>
            </a:endParaRPr>
          </a:p>
          <a:p>
            <a:pPr fontAlgn="base">
              <a:spcBef>
                <a:spcPct val="0"/>
              </a:spcBef>
              <a:spcAft>
                <a:spcPct val="0"/>
              </a:spcAft>
            </a:pPr>
            <a:endParaRPr lang="en-US" sz="1700" dirty="0">
              <a:solidFill>
                <a:srgbClr val="4D4D4D"/>
              </a:solidFill>
            </a:endParaRPr>
          </a:p>
          <a:p>
            <a:pPr fontAlgn="base">
              <a:spcBef>
                <a:spcPct val="0"/>
              </a:spcBef>
              <a:spcAft>
                <a:spcPct val="0"/>
              </a:spcAft>
            </a:pPr>
            <a:r>
              <a:rPr lang="en-US" sz="1700" b="1" dirty="0">
                <a:solidFill>
                  <a:srgbClr val="4D4D4D"/>
                </a:solidFill>
              </a:rPr>
              <a:t>Scope:</a:t>
            </a:r>
          </a:p>
          <a:p>
            <a:pPr fontAlgn="base">
              <a:spcBef>
                <a:spcPct val="0"/>
              </a:spcBef>
              <a:spcAft>
                <a:spcPct val="0"/>
              </a:spcAft>
            </a:pPr>
            <a:r>
              <a:rPr lang="en-US" sz="1700" dirty="0">
                <a:solidFill>
                  <a:srgbClr val="4D4D4D"/>
                </a:solidFill>
              </a:rPr>
              <a:t>Include children who have a CP plan or a </a:t>
            </a:r>
            <a:r>
              <a:rPr lang="en-US" sz="1700" dirty="0" err="1" smtClean="0">
                <a:solidFill>
                  <a:srgbClr val="4D4D4D"/>
                </a:solidFill>
              </a:rPr>
              <a:t>CiN</a:t>
            </a:r>
            <a:r>
              <a:rPr lang="en-US" sz="1700" dirty="0" smtClean="0">
                <a:solidFill>
                  <a:srgbClr val="4D4D4D"/>
                </a:solidFill>
              </a:rPr>
              <a:t> plan </a:t>
            </a:r>
            <a:r>
              <a:rPr lang="en-US" sz="1700" dirty="0">
                <a:solidFill>
                  <a:srgbClr val="4D4D4D"/>
                </a:solidFill>
              </a:rPr>
              <a:t>and are in year six.  (children identified as the cohort will be maintained for the whole academic year regardless of the whether their plans are brought to an end)</a:t>
            </a:r>
          </a:p>
          <a:p>
            <a:pPr fontAlgn="base">
              <a:spcBef>
                <a:spcPct val="0"/>
              </a:spcBef>
              <a:spcAft>
                <a:spcPct val="0"/>
              </a:spcAft>
            </a:pPr>
            <a:endParaRPr lang="en-US" sz="1700" dirty="0">
              <a:solidFill>
                <a:srgbClr val="4D4D4D"/>
              </a:solidFill>
            </a:endParaRPr>
          </a:p>
          <a:p>
            <a:pPr fontAlgn="base">
              <a:spcBef>
                <a:spcPct val="0"/>
              </a:spcBef>
              <a:spcAft>
                <a:spcPct val="0"/>
              </a:spcAft>
            </a:pPr>
            <a:r>
              <a:rPr lang="en-US" sz="1700" b="1" dirty="0">
                <a:solidFill>
                  <a:srgbClr val="4D4D4D"/>
                </a:solidFill>
              </a:rPr>
              <a:t>Proposal:</a:t>
            </a:r>
          </a:p>
          <a:p>
            <a:pPr fontAlgn="base">
              <a:spcBef>
                <a:spcPct val="0"/>
              </a:spcBef>
              <a:spcAft>
                <a:spcPct val="0"/>
              </a:spcAft>
            </a:pPr>
            <a:r>
              <a:rPr lang="en-US" sz="1700" dirty="0">
                <a:solidFill>
                  <a:srgbClr val="4D4D4D"/>
                </a:solidFill>
              </a:rPr>
              <a:t>Welfare Call to collect key performance data (including SATs results and attendance) from schools and also develop an electronic Plan (based on the </a:t>
            </a:r>
            <a:r>
              <a:rPr lang="en-US" sz="1700" dirty="0" err="1">
                <a:solidFill>
                  <a:srgbClr val="4D4D4D"/>
                </a:solidFill>
              </a:rPr>
              <a:t>ePEP</a:t>
            </a:r>
            <a:r>
              <a:rPr lang="en-US" sz="1700" dirty="0">
                <a:solidFill>
                  <a:srgbClr val="4D4D4D"/>
                </a:solidFill>
              </a:rPr>
              <a:t> model) to collate input from children, schools and families and monitor progress against targets. This data will be used to help inform the evaluation process at the end of the project to evidence improved outcomes for </a:t>
            </a:r>
            <a:r>
              <a:rPr lang="en-US" sz="1700" dirty="0" smtClean="0">
                <a:solidFill>
                  <a:srgbClr val="4D4D4D"/>
                </a:solidFill>
              </a:rPr>
              <a:t>children.  A team of Family Learning Practitioners.</a:t>
            </a:r>
            <a:endParaRPr lang="en-GB" sz="1700" dirty="0">
              <a:solidFill>
                <a:srgbClr val="4D4D4D"/>
              </a:solidFill>
            </a:endParaRPr>
          </a:p>
        </p:txBody>
      </p:sp>
    </p:spTree>
    <p:extLst>
      <p:ext uri="{BB962C8B-B14F-4D97-AF65-F5344CB8AC3E}">
        <p14:creationId xmlns:p14="http://schemas.microsoft.com/office/powerpoint/2010/main" val="1381047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340768"/>
            <a:ext cx="8352928" cy="4032448"/>
          </a:xfrm>
        </p:spPr>
        <p:txBody>
          <a:bodyPr/>
          <a:lstStyle/>
          <a:p>
            <a:r>
              <a:rPr lang="en-US" sz="2400" dirty="0" smtClean="0">
                <a:solidFill>
                  <a:srgbClr val="4D4D4D"/>
                </a:solidFill>
              </a:rPr>
              <a:t>Term </a:t>
            </a:r>
            <a:r>
              <a:rPr lang="en-US" sz="2400" dirty="0">
                <a:solidFill>
                  <a:srgbClr val="4D4D4D"/>
                </a:solidFill>
              </a:rPr>
              <a:t>Dates consultation to open on Monday 25 November </a:t>
            </a:r>
            <a:r>
              <a:rPr lang="en-US" sz="2400" dirty="0" smtClean="0">
                <a:solidFill>
                  <a:srgbClr val="4D4D4D"/>
                </a:solidFill>
              </a:rPr>
              <a:t>2019 and closes on </a:t>
            </a:r>
            <a:r>
              <a:rPr lang="en-US" sz="2400" b="1" dirty="0">
                <a:solidFill>
                  <a:srgbClr val="4D4D4D"/>
                </a:solidFill>
              </a:rPr>
              <a:t>20 December 2019</a:t>
            </a:r>
            <a:endParaRPr lang="en-US" sz="2400" dirty="0">
              <a:solidFill>
                <a:srgbClr val="4D4D4D"/>
              </a:solidFill>
            </a:endParaRPr>
          </a:p>
          <a:p>
            <a:endParaRPr lang="en-US" sz="1600" dirty="0">
              <a:solidFill>
                <a:srgbClr val="4D4D4D"/>
              </a:solidFill>
            </a:endParaRPr>
          </a:p>
          <a:p>
            <a:r>
              <a:rPr lang="en-US" sz="2400" dirty="0">
                <a:solidFill>
                  <a:srgbClr val="4D4D4D"/>
                </a:solidFill>
              </a:rPr>
              <a:t>Link to consultation</a:t>
            </a:r>
            <a:r>
              <a:rPr lang="en-US" sz="2400" dirty="0" smtClean="0">
                <a:solidFill>
                  <a:srgbClr val="4D4D4D"/>
                </a:solidFill>
              </a:rPr>
              <a:t>: </a:t>
            </a:r>
            <a:r>
              <a:rPr lang="en-US" sz="2400" dirty="0" smtClean="0">
                <a:solidFill>
                  <a:srgbClr val="4D4D4D"/>
                </a:solidFill>
                <a:hlinkClick r:id="rId2"/>
              </a:rPr>
              <a:t>https</a:t>
            </a:r>
            <a:r>
              <a:rPr lang="en-US" sz="2400" dirty="0">
                <a:solidFill>
                  <a:srgbClr val="4D4D4D"/>
                </a:solidFill>
                <a:hlinkClick r:id="rId2"/>
              </a:rPr>
              <a:t>://</a:t>
            </a:r>
            <a:r>
              <a:rPr lang="en-US" sz="2400" dirty="0" smtClean="0">
                <a:solidFill>
                  <a:srgbClr val="4D4D4D"/>
                </a:solidFill>
                <a:hlinkClick r:id="rId2"/>
              </a:rPr>
              <a:t>surveys.hertfordshire.gov.uk/s/termdate/</a:t>
            </a:r>
            <a:endParaRPr lang="en-US" sz="2400" dirty="0" smtClean="0">
              <a:solidFill>
                <a:srgbClr val="4D4D4D"/>
              </a:solidFill>
            </a:endParaRPr>
          </a:p>
          <a:p>
            <a:endParaRPr lang="en-US" sz="1400" dirty="0">
              <a:solidFill>
                <a:srgbClr val="4D4D4D"/>
              </a:solidFill>
            </a:endParaRPr>
          </a:p>
          <a:p>
            <a:r>
              <a:rPr lang="en-GB" dirty="0">
                <a:solidFill>
                  <a:srgbClr val="4D4D4D"/>
                </a:solidFill>
              </a:rPr>
              <a:t>Responses to be considered by the Term Date Working Group (TDWG) on 15 January 2020</a:t>
            </a:r>
          </a:p>
          <a:p>
            <a:r>
              <a:rPr lang="en-US" sz="2400" dirty="0" smtClean="0">
                <a:solidFill>
                  <a:srgbClr val="4D4D4D"/>
                </a:solidFill>
              </a:rPr>
              <a:t>Dates </a:t>
            </a:r>
            <a:r>
              <a:rPr lang="en-US" sz="2400" dirty="0">
                <a:solidFill>
                  <a:srgbClr val="4D4D4D"/>
                </a:solidFill>
              </a:rPr>
              <a:t>to be published on 31 January 2020</a:t>
            </a:r>
          </a:p>
          <a:p>
            <a:pPr marL="0" indent="0">
              <a:buNone/>
            </a:pPr>
            <a:endParaRPr lang="en-US" sz="2200" dirty="0">
              <a:solidFill>
                <a:srgbClr val="4D4D4D"/>
              </a:solidFill>
            </a:endParaRPr>
          </a:p>
        </p:txBody>
      </p:sp>
      <p:sp>
        <p:nvSpPr>
          <p:cNvPr id="3" name="Title 2"/>
          <p:cNvSpPr>
            <a:spLocks noGrp="1"/>
          </p:cNvSpPr>
          <p:nvPr>
            <p:ph type="title"/>
          </p:nvPr>
        </p:nvSpPr>
        <p:spPr>
          <a:xfrm>
            <a:off x="467544" y="188640"/>
            <a:ext cx="8093075" cy="1008112"/>
          </a:xfrm>
        </p:spPr>
        <p:txBody>
          <a:bodyPr/>
          <a:lstStyle/>
          <a:p>
            <a:r>
              <a:rPr lang="en-GB" dirty="0" smtClean="0"/>
              <a:t>Term dates consultation for 2021/22 and 2022/23</a:t>
            </a:r>
            <a:endParaRPr lang="en-GB" dirty="0"/>
          </a:p>
        </p:txBody>
      </p:sp>
    </p:spTree>
    <p:extLst>
      <p:ext uri="{BB962C8B-B14F-4D97-AF65-F5344CB8AC3E}">
        <p14:creationId xmlns:p14="http://schemas.microsoft.com/office/powerpoint/2010/main" val="12318022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907" y="1844824"/>
            <a:ext cx="62007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9105559"/>
      </p:ext>
    </p:extLst>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395536" y="476672"/>
            <a:ext cx="8351837" cy="151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dirty="0" smtClean="0"/>
              <a:t>The Hertfordshire </a:t>
            </a:r>
            <a:r>
              <a:rPr lang="en-GB" altLang="en-US" dirty="0" err="1" smtClean="0"/>
              <a:t>Headteacher</a:t>
            </a:r>
            <a:r>
              <a:rPr lang="en-GB" altLang="en-US" dirty="0" smtClean="0"/>
              <a:t> Updates</a:t>
            </a:r>
            <a:br>
              <a:rPr lang="en-GB" altLang="en-US" dirty="0" smtClean="0"/>
            </a:br>
            <a:r>
              <a:rPr lang="en-GB" altLang="en-US" dirty="0" smtClean="0"/>
              <a:t>November 2019</a:t>
            </a:r>
          </a:p>
        </p:txBody>
      </p:sp>
      <p:sp>
        <p:nvSpPr>
          <p:cNvPr id="4099" name="Rectangle 3"/>
          <p:cNvSpPr>
            <a:spLocks noGrp="1" noChangeArrowheads="1"/>
          </p:cNvSpPr>
          <p:nvPr>
            <p:ph type="subTitle" idx="1"/>
          </p:nvPr>
        </p:nvSpPr>
        <p:spPr>
          <a:xfrm>
            <a:off x="531813" y="2348880"/>
            <a:ext cx="8135937" cy="1584325"/>
          </a:xfrm>
          <a:noFill/>
        </p:spPr>
        <p:txBody>
          <a:bodyPr/>
          <a:lstStyle/>
          <a:p>
            <a:pPr algn="l"/>
            <a:r>
              <a:rPr lang="en-GB" altLang="en-US" sz="2800" b="1" dirty="0" smtClean="0">
                <a:solidFill>
                  <a:srgbClr val="4D4D4D"/>
                </a:solidFill>
              </a:rPr>
              <a:t>Transforming SEND in Hertfordshire</a:t>
            </a:r>
          </a:p>
        </p:txBody>
      </p:sp>
      <p:sp>
        <p:nvSpPr>
          <p:cNvPr id="4" name="Rectangle 3">
            <a:extLst>
              <a:ext uri="{FF2B5EF4-FFF2-40B4-BE49-F238E27FC236}">
                <a16:creationId xmlns:a16="http://schemas.microsoft.com/office/drawing/2014/main" xmlns="" id="{A8EED7DD-D026-4D4A-9ED7-B6A9EB39B3B8}"/>
              </a:ext>
            </a:extLst>
          </p:cNvPr>
          <p:cNvSpPr txBox="1">
            <a:spLocks noChangeArrowheads="1"/>
          </p:cNvSpPr>
          <p:nvPr/>
        </p:nvSpPr>
        <p:spPr bwMode="auto">
          <a:xfrm>
            <a:off x="539750" y="4418013"/>
            <a:ext cx="554513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Times" pitchFamily="18" charset="0"/>
              </a:defRPr>
            </a:lvl3pPr>
            <a:lvl4pPr marL="1371600" indent="0" algn="ctr" rtl="0" eaLnBrk="0" fontAlgn="base" hangingPunct="0">
              <a:spcBef>
                <a:spcPct val="20000"/>
              </a:spcBef>
              <a:spcAft>
                <a:spcPct val="0"/>
              </a:spcAft>
              <a:buNone/>
              <a:defRPr sz="2000">
                <a:solidFill>
                  <a:schemeClr val="tx1"/>
                </a:solidFill>
                <a:latin typeface="Times" pitchFamily="18" charset="0"/>
              </a:defRPr>
            </a:lvl4pPr>
            <a:lvl5pPr marL="1828800" indent="0" algn="ctr" rtl="0" eaLnBrk="0" fontAlgn="base" hangingPunct="0">
              <a:spcBef>
                <a:spcPct val="20000"/>
              </a:spcBef>
              <a:spcAft>
                <a:spcPct val="0"/>
              </a:spcAft>
              <a:buNone/>
              <a:defRPr sz="2000">
                <a:solidFill>
                  <a:schemeClr val="tx1"/>
                </a:solidFill>
                <a:latin typeface="Times" pitchFamily="18" charset="0"/>
              </a:defRPr>
            </a:lvl5pPr>
            <a:lvl6pPr marL="2286000" indent="0" algn="ctr" rtl="0" eaLnBrk="0" fontAlgn="base" hangingPunct="0">
              <a:spcBef>
                <a:spcPct val="20000"/>
              </a:spcBef>
              <a:spcAft>
                <a:spcPct val="0"/>
              </a:spcAft>
              <a:buNone/>
              <a:defRPr sz="2000">
                <a:solidFill>
                  <a:schemeClr val="tx1"/>
                </a:solidFill>
                <a:latin typeface="Times" pitchFamily="18" charset="0"/>
              </a:defRPr>
            </a:lvl6pPr>
            <a:lvl7pPr marL="2743200" indent="0" algn="ctr" rtl="0" eaLnBrk="0" fontAlgn="base" hangingPunct="0">
              <a:spcBef>
                <a:spcPct val="20000"/>
              </a:spcBef>
              <a:spcAft>
                <a:spcPct val="0"/>
              </a:spcAft>
              <a:buNone/>
              <a:defRPr sz="2000">
                <a:solidFill>
                  <a:schemeClr val="tx1"/>
                </a:solidFill>
                <a:latin typeface="Times" pitchFamily="18" charset="0"/>
              </a:defRPr>
            </a:lvl7pPr>
            <a:lvl8pPr marL="3200400" indent="0" algn="ctr" rtl="0" eaLnBrk="0" fontAlgn="base" hangingPunct="0">
              <a:spcBef>
                <a:spcPct val="20000"/>
              </a:spcBef>
              <a:spcAft>
                <a:spcPct val="0"/>
              </a:spcAft>
              <a:buNone/>
              <a:defRPr sz="2000">
                <a:solidFill>
                  <a:schemeClr val="tx1"/>
                </a:solidFill>
                <a:latin typeface="Times" pitchFamily="18" charset="0"/>
              </a:defRPr>
            </a:lvl8pPr>
            <a:lvl9pPr marL="3657600" indent="0" algn="ctr" rtl="0" eaLnBrk="0" fontAlgn="base" hangingPunct="0">
              <a:spcBef>
                <a:spcPct val="20000"/>
              </a:spcBef>
              <a:spcAft>
                <a:spcPct val="0"/>
              </a:spcAft>
              <a:buNone/>
              <a:defRPr sz="2000">
                <a:solidFill>
                  <a:schemeClr val="tx1"/>
                </a:solidFill>
                <a:latin typeface="Times" pitchFamily="18" charset="0"/>
              </a:defRPr>
            </a:lvl9pPr>
          </a:lstStyle>
          <a:p>
            <a:pPr algn="l">
              <a:defRPr/>
            </a:pPr>
            <a:r>
              <a:rPr lang="en-GB" altLang="en-US" kern="0" dirty="0">
                <a:solidFill>
                  <a:srgbClr val="4D4D4D"/>
                </a:solidFill>
              </a:rPr>
              <a:t>Jo Fisher &amp; Jennie Newman</a:t>
            </a:r>
          </a:p>
        </p:txBody>
      </p:sp>
      <p:pic>
        <p:nvPicPr>
          <p:cNvPr id="410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040" y="2996952"/>
            <a:ext cx="2698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9639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t="3659"/>
          <a:stretch>
            <a:fillRect/>
          </a:stretch>
        </p:blipFill>
        <p:spPr bwMode="auto">
          <a:xfrm>
            <a:off x="5110163" y="1916113"/>
            <a:ext cx="3621087" cy="237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4100" name="Rectangle 7">
            <a:extLst>
              <a:ext uri="{FF2B5EF4-FFF2-40B4-BE49-F238E27FC236}">
                <a16:creationId xmlns:a16="http://schemas.microsoft.com/office/drawing/2014/main" xmlns="" id="{BED0B416-E950-4AC5-BF56-6CF6DADB2B19}"/>
              </a:ext>
            </a:extLst>
          </p:cNvPr>
          <p:cNvSpPr>
            <a:spLocks noChangeArrowheads="1"/>
          </p:cNvSpPr>
          <p:nvPr/>
        </p:nvSpPr>
        <p:spPr bwMode="auto">
          <a:xfrm>
            <a:off x="261938" y="908720"/>
            <a:ext cx="4711700" cy="442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defRPr/>
            </a:pPr>
            <a:r>
              <a:rPr lang="en-GB" altLang="en-US" sz="2010" dirty="0">
                <a:solidFill>
                  <a:srgbClr val="4D4D4D"/>
                </a:solidFill>
              </a:rPr>
              <a:t>Current pressures on high needs funding and budgets driven by rising demand for services &amp; wider demographic change</a:t>
            </a:r>
          </a:p>
          <a:p>
            <a:pPr>
              <a:spcBef>
                <a:spcPct val="0"/>
              </a:spcBef>
              <a:defRPr/>
            </a:pPr>
            <a:r>
              <a:rPr lang="en-GB" altLang="en-US" sz="2010" dirty="0">
                <a:solidFill>
                  <a:srgbClr val="4D4D4D"/>
                </a:solidFill>
              </a:rPr>
              <a:t>Numbers of EHC increase: from 3800 in 2015 to 7100 in 2019</a:t>
            </a:r>
          </a:p>
          <a:p>
            <a:pPr>
              <a:spcBef>
                <a:spcPct val="0"/>
              </a:spcBef>
              <a:defRPr/>
            </a:pPr>
            <a:r>
              <a:rPr lang="en-GB" altLang="en-US" sz="2010" dirty="0">
                <a:solidFill>
                  <a:srgbClr val="4D4D4D"/>
                </a:solidFill>
              </a:rPr>
              <a:t>Correlation between SEND and school exclusion, non attendance, low attainment, NEET</a:t>
            </a:r>
          </a:p>
          <a:p>
            <a:pPr>
              <a:spcBef>
                <a:spcPct val="0"/>
              </a:spcBef>
              <a:defRPr/>
            </a:pPr>
            <a:r>
              <a:rPr lang="en-GB" altLang="en-US" sz="2010" dirty="0">
                <a:solidFill>
                  <a:srgbClr val="4D4D4D"/>
                </a:solidFill>
              </a:rPr>
              <a:t>Movement of young people with SEND out of mainstream schools to more specialist and independent schools</a:t>
            </a:r>
          </a:p>
          <a:p>
            <a:pPr>
              <a:spcBef>
                <a:spcPct val="0"/>
              </a:spcBef>
              <a:defRPr/>
            </a:pPr>
            <a:r>
              <a:rPr lang="en-GB" altLang="en-US" sz="2010" dirty="0">
                <a:solidFill>
                  <a:srgbClr val="4D4D4D"/>
                </a:solidFill>
              </a:rPr>
              <a:t>Operational practice: getting to </a:t>
            </a:r>
            <a:r>
              <a:rPr lang="en-GB" altLang="en-US" sz="2010" dirty="0" smtClean="0">
                <a:solidFill>
                  <a:srgbClr val="4D4D4D"/>
                </a:solidFill>
              </a:rPr>
              <a:t>good</a:t>
            </a:r>
            <a:endParaRPr lang="en-GB" altLang="en-US" sz="1800" dirty="0">
              <a:solidFill>
                <a:srgbClr val="4D4D4D"/>
              </a:solidFill>
            </a:endParaRPr>
          </a:p>
        </p:txBody>
      </p:sp>
      <p:sp>
        <p:nvSpPr>
          <p:cNvPr id="5124" name="Rectangle 9"/>
          <p:cNvSpPr>
            <a:spLocks noChangeArrowheads="1"/>
          </p:cNvSpPr>
          <p:nvPr/>
        </p:nvSpPr>
        <p:spPr bwMode="auto">
          <a:xfrm>
            <a:off x="271463" y="3762375"/>
            <a:ext cx="3621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spcBef>
                <a:spcPct val="0"/>
              </a:spcBef>
            </a:pPr>
            <a:endParaRPr lang="en-US" altLang="en-US" sz="1800">
              <a:solidFill>
                <a:srgbClr val="000000"/>
              </a:solidFill>
            </a:endParaRPr>
          </a:p>
        </p:txBody>
      </p:sp>
      <p:sp>
        <p:nvSpPr>
          <p:cNvPr id="5125" name="Title 1"/>
          <p:cNvSpPr>
            <a:spLocks noGrp="1" noChangeArrowheads="1"/>
          </p:cNvSpPr>
          <p:nvPr>
            <p:ph type="title"/>
          </p:nvPr>
        </p:nvSpPr>
        <p:spPr bwMode="auto">
          <a:xfrm>
            <a:off x="467544" y="116632"/>
            <a:ext cx="8093075" cy="850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smtClean="0"/>
              <a:t>Demand and Cost Pressures</a:t>
            </a:r>
          </a:p>
        </p:txBody>
      </p:sp>
    </p:spTree>
    <p:extLst>
      <p:ext uri="{BB962C8B-B14F-4D97-AF65-F5344CB8AC3E}">
        <p14:creationId xmlns:p14="http://schemas.microsoft.com/office/powerpoint/2010/main" val="5200729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Isosceles Triangle 5"/>
          <p:cNvSpPr>
            <a:spLocks noChangeArrowheads="1"/>
          </p:cNvSpPr>
          <p:nvPr/>
        </p:nvSpPr>
        <p:spPr bwMode="auto">
          <a:xfrm>
            <a:off x="219075" y="131763"/>
            <a:ext cx="8709025" cy="279400"/>
          </a:xfrm>
          <a:prstGeom prst="triangle">
            <a:avLst>
              <a:gd name="adj" fmla="val 50111"/>
            </a:avLst>
          </a:prstGeom>
          <a:solidFill>
            <a:srgbClr val="CF5597"/>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spcBef>
                <a:spcPct val="0"/>
              </a:spcBef>
              <a:buFontTx/>
              <a:buNone/>
            </a:pPr>
            <a:endParaRPr lang="en-US" altLang="en-US" sz="1200" b="1">
              <a:solidFill>
                <a:srgbClr val="FFFFFF"/>
              </a:solidFill>
              <a:latin typeface="Calibri" pitchFamily="34" charset="0"/>
            </a:endParaRPr>
          </a:p>
        </p:txBody>
      </p:sp>
      <p:sp>
        <p:nvSpPr>
          <p:cNvPr id="6147" name="Rectangle 4"/>
          <p:cNvSpPr>
            <a:spLocks noChangeArrowheads="1"/>
          </p:cNvSpPr>
          <p:nvPr/>
        </p:nvSpPr>
        <p:spPr bwMode="auto">
          <a:xfrm>
            <a:off x="211138" y="131763"/>
            <a:ext cx="8716962" cy="735012"/>
          </a:xfrm>
          <a:prstGeom prst="rect">
            <a:avLst/>
          </a:prstGeom>
          <a:solidFill>
            <a:srgbClr val="CF5597"/>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2000" b="1">
                <a:solidFill>
                  <a:srgbClr val="FFFFFF"/>
                </a:solidFill>
                <a:latin typeface="Calibri" pitchFamily="34" charset="0"/>
              </a:rPr>
              <a:t>TRANSFORMING SEND SERVICES IN HERTFORDSHIRE</a:t>
            </a:r>
          </a:p>
        </p:txBody>
      </p:sp>
      <p:sp>
        <p:nvSpPr>
          <p:cNvPr id="6148" name="Rectangle 6"/>
          <p:cNvSpPr>
            <a:spLocks noChangeArrowheads="1"/>
          </p:cNvSpPr>
          <p:nvPr/>
        </p:nvSpPr>
        <p:spPr bwMode="auto">
          <a:xfrm>
            <a:off x="604838" y="2200275"/>
            <a:ext cx="2546350" cy="592138"/>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Effective Intervention</a:t>
            </a:r>
          </a:p>
        </p:txBody>
      </p:sp>
      <p:sp>
        <p:nvSpPr>
          <p:cNvPr id="6149" name="Rectangle 7"/>
          <p:cNvSpPr>
            <a:spLocks noChangeArrowheads="1"/>
          </p:cNvSpPr>
          <p:nvPr/>
        </p:nvSpPr>
        <p:spPr bwMode="auto">
          <a:xfrm>
            <a:off x="3433763" y="2200275"/>
            <a:ext cx="2546350" cy="592138"/>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Demand Management</a:t>
            </a:r>
          </a:p>
        </p:txBody>
      </p:sp>
      <p:sp>
        <p:nvSpPr>
          <p:cNvPr id="6150" name="Rectangle 8"/>
          <p:cNvSpPr>
            <a:spLocks noChangeArrowheads="1"/>
          </p:cNvSpPr>
          <p:nvPr/>
        </p:nvSpPr>
        <p:spPr bwMode="auto">
          <a:xfrm>
            <a:off x="6262688" y="2200275"/>
            <a:ext cx="2544762" cy="592138"/>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Efficient Use of Resources</a:t>
            </a:r>
          </a:p>
        </p:txBody>
      </p:sp>
      <p:sp>
        <p:nvSpPr>
          <p:cNvPr id="6151" name="Rectangle 9"/>
          <p:cNvSpPr>
            <a:spLocks noChangeArrowheads="1"/>
          </p:cNvSpPr>
          <p:nvPr/>
        </p:nvSpPr>
        <p:spPr bwMode="auto">
          <a:xfrm>
            <a:off x="190500" y="2127250"/>
            <a:ext cx="8718550" cy="738188"/>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eaLnBrk="1" hangingPunct="1">
              <a:spcBef>
                <a:spcPct val="0"/>
              </a:spcBef>
              <a:buFontTx/>
              <a:buNone/>
            </a:pPr>
            <a:endParaRPr lang="en-US" altLang="en-US" sz="1800">
              <a:cs typeface="Arial" pitchFamily="34" charset="0"/>
            </a:endParaRPr>
          </a:p>
        </p:txBody>
      </p:sp>
      <p:sp>
        <p:nvSpPr>
          <p:cNvPr id="6152" name="TextBox 10"/>
          <p:cNvSpPr txBox="1">
            <a:spLocks noChangeArrowheads="1"/>
          </p:cNvSpPr>
          <p:nvPr/>
        </p:nvSpPr>
        <p:spPr bwMode="auto">
          <a:xfrm rot="-5400000">
            <a:off x="-100806" y="2296319"/>
            <a:ext cx="920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GB" altLang="en-US" sz="800" b="1"/>
              <a:t>STRATEGIC OBJECTIVES</a:t>
            </a:r>
          </a:p>
        </p:txBody>
      </p:sp>
      <p:sp>
        <p:nvSpPr>
          <p:cNvPr id="6153" name="Rectangle 12"/>
          <p:cNvSpPr>
            <a:spLocks noChangeArrowheads="1"/>
          </p:cNvSpPr>
          <p:nvPr/>
        </p:nvSpPr>
        <p:spPr bwMode="auto">
          <a:xfrm>
            <a:off x="219075" y="927100"/>
            <a:ext cx="8718550" cy="1131888"/>
          </a:xfrm>
          <a:prstGeom prst="rect">
            <a:avLst/>
          </a:prstGeom>
          <a:solidFill>
            <a:schemeClr val="bg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eaLnBrk="1" hangingPunct="1">
              <a:spcBef>
                <a:spcPct val="0"/>
              </a:spcBef>
              <a:buFontTx/>
              <a:buNone/>
            </a:pPr>
            <a:endParaRPr lang="en-US" altLang="en-US" sz="1800">
              <a:cs typeface="Arial" pitchFamily="34" charset="0"/>
            </a:endParaRPr>
          </a:p>
        </p:txBody>
      </p:sp>
      <p:sp>
        <p:nvSpPr>
          <p:cNvPr id="6154" name="TextBox 13"/>
          <p:cNvSpPr txBox="1">
            <a:spLocks noChangeArrowheads="1"/>
          </p:cNvSpPr>
          <p:nvPr/>
        </p:nvSpPr>
        <p:spPr bwMode="auto">
          <a:xfrm rot="-5400000">
            <a:off x="-208756" y="1429544"/>
            <a:ext cx="1246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GB" altLang="en-US" sz="800" b="1"/>
              <a:t>OUTCOMES</a:t>
            </a:r>
          </a:p>
        </p:txBody>
      </p:sp>
      <p:sp>
        <p:nvSpPr>
          <p:cNvPr id="6155" name="Rectangle 14"/>
          <p:cNvSpPr>
            <a:spLocks noChangeArrowheads="1"/>
          </p:cNvSpPr>
          <p:nvPr/>
        </p:nvSpPr>
        <p:spPr bwMode="auto">
          <a:xfrm>
            <a:off x="2733675" y="1093788"/>
            <a:ext cx="1927225" cy="911225"/>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56" name="Rectangle 15"/>
          <p:cNvSpPr>
            <a:spLocks noChangeArrowheads="1"/>
          </p:cNvSpPr>
          <p:nvPr/>
        </p:nvSpPr>
        <p:spPr bwMode="auto">
          <a:xfrm>
            <a:off x="4822825" y="1082675"/>
            <a:ext cx="1927225" cy="912813"/>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57" name="Rectangle 16"/>
          <p:cNvSpPr>
            <a:spLocks noChangeArrowheads="1"/>
          </p:cNvSpPr>
          <p:nvPr/>
        </p:nvSpPr>
        <p:spPr bwMode="auto">
          <a:xfrm>
            <a:off x="6911975" y="1093788"/>
            <a:ext cx="1927225" cy="911225"/>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58" name="Rectangle 17"/>
          <p:cNvSpPr>
            <a:spLocks noChangeArrowheads="1"/>
          </p:cNvSpPr>
          <p:nvPr/>
        </p:nvSpPr>
        <p:spPr bwMode="auto">
          <a:xfrm>
            <a:off x="636588" y="1093788"/>
            <a:ext cx="193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Fit for the Future -  sustainable system </a:t>
            </a:r>
          </a:p>
        </p:txBody>
      </p:sp>
      <p:sp>
        <p:nvSpPr>
          <p:cNvPr id="6159" name="Rectangle 18"/>
          <p:cNvSpPr>
            <a:spLocks noChangeArrowheads="1"/>
          </p:cNvSpPr>
          <p:nvPr/>
        </p:nvSpPr>
        <p:spPr bwMode="auto">
          <a:xfrm>
            <a:off x="2733675" y="1096963"/>
            <a:ext cx="1927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Workforce development -  well informed practitioners</a:t>
            </a:r>
          </a:p>
        </p:txBody>
      </p:sp>
      <p:sp>
        <p:nvSpPr>
          <p:cNvPr id="6160" name="Rectangle 19"/>
          <p:cNvSpPr>
            <a:spLocks noChangeArrowheads="1"/>
          </p:cNvSpPr>
          <p:nvPr/>
        </p:nvSpPr>
        <p:spPr bwMode="auto">
          <a:xfrm>
            <a:off x="6911975" y="1096963"/>
            <a:ext cx="1927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Transformation – </a:t>
            </a:r>
          </a:p>
          <a:p>
            <a:pPr algn="ctr">
              <a:spcBef>
                <a:spcPct val="0"/>
              </a:spcBef>
              <a:buFontTx/>
              <a:buNone/>
            </a:pPr>
            <a:r>
              <a:rPr lang="en-US" altLang="en-US" sz="1400" b="1">
                <a:solidFill>
                  <a:srgbClr val="CF5597"/>
                </a:solidFill>
                <a:latin typeface="Calibri" pitchFamily="34" charset="0"/>
              </a:rPr>
              <a:t>drive collaboration and inclusion </a:t>
            </a:r>
          </a:p>
        </p:txBody>
      </p:sp>
      <p:sp>
        <p:nvSpPr>
          <p:cNvPr id="6161" name="Rectangle 20"/>
          <p:cNvSpPr>
            <a:spLocks noChangeArrowheads="1"/>
          </p:cNvSpPr>
          <p:nvPr/>
        </p:nvSpPr>
        <p:spPr bwMode="auto">
          <a:xfrm>
            <a:off x="4822825" y="1104900"/>
            <a:ext cx="1927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Operational excellence  - right provision at the right time </a:t>
            </a:r>
          </a:p>
        </p:txBody>
      </p:sp>
      <p:sp>
        <p:nvSpPr>
          <p:cNvPr id="6162" name="Rectangle 21"/>
          <p:cNvSpPr>
            <a:spLocks noChangeArrowheads="1"/>
          </p:cNvSpPr>
          <p:nvPr/>
        </p:nvSpPr>
        <p:spPr bwMode="auto">
          <a:xfrm>
            <a:off x="179388" y="2992438"/>
            <a:ext cx="8718550" cy="852487"/>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eaLnBrk="1" hangingPunct="1">
              <a:spcBef>
                <a:spcPct val="0"/>
              </a:spcBef>
              <a:buFontTx/>
              <a:buNone/>
            </a:pPr>
            <a:endParaRPr lang="en-US" altLang="en-US" sz="1800">
              <a:cs typeface="Arial" pitchFamily="34" charset="0"/>
            </a:endParaRPr>
          </a:p>
        </p:txBody>
      </p:sp>
      <p:sp>
        <p:nvSpPr>
          <p:cNvPr id="6163" name="TextBox 22"/>
          <p:cNvSpPr txBox="1">
            <a:spLocks noChangeArrowheads="1"/>
          </p:cNvSpPr>
          <p:nvPr/>
        </p:nvSpPr>
        <p:spPr bwMode="auto">
          <a:xfrm rot="-5400000">
            <a:off x="-92868" y="3328194"/>
            <a:ext cx="101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GB" altLang="en-US" sz="800" b="1"/>
              <a:t>SEND STRATEGY</a:t>
            </a:r>
          </a:p>
        </p:txBody>
      </p:sp>
      <p:sp>
        <p:nvSpPr>
          <p:cNvPr id="6164" name="Rectangle 23"/>
          <p:cNvSpPr>
            <a:spLocks noChangeArrowheads="1"/>
          </p:cNvSpPr>
          <p:nvPr/>
        </p:nvSpPr>
        <p:spPr bwMode="auto">
          <a:xfrm>
            <a:off x="6945313" y="3041650"/>
            <a:ext cx="1893887" cy="960438"/>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65" name="Rectangle 24"/>
          <p:cNvSpPr>
            <a:spLocks noChangeArrowheads="1"/>
          </p:cNvSpPr>
          <p:nvPr/>
        </p:nvSpPr>
        <p:spPr bwMode="auto">
          <a:xfrm>
            <a:off x="5661025" y="3043238"/>
            <a:ext cx="1506538" cy="695325"/>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66" name="Rectangle 25"/>
          <p:cNvSpPr>
            <a:spLocks noChangeArrowheads="1"/>
          </p:cNvSpPr>
          <p:nvPr/>
        </p:nvSpPr>
        <p:spPr bwMode="auto">
          <a:xfrm>
            <a:off x="3989388" y="3041650"/>
            <a:ext cx="1506537" cy="695325"/>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67" name="Rectangle 26"/>
          <p:cNvSpPr>
            <a:spLocks noChangeArrowheads="1"/>
          </p:cNvSpPr>
          <p:nvPr/>
        </p:nvSpPr>
        <p:spPr bwMode="auto">
          <a:xfrm>
            <a:off x="1976438" y="2833688"/>
            <a:ext cx="2062162" cy="1101725"/>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68" name="Rectangle 27"/>
          <p:cNvSpPr>
            <a:spLocks noChangeArrowheads="1"/>
          </p:cNvSpPr>
          <p:nvPr/>
        </p:nvSpPr>
        <p:spPr bwMode="auto">
          <a:xfrm>
            <a:off x="646113" y="3033713"/>
            <a:ext cx="1504950" cy="696912"/>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69" name="Rectangle 28"/>
          <p:cNvSpPr>
            <a:spLocks noChangeArrowheads="1"/>
          </p:cNvSpPr>
          <p:nvPr/>
        </p:nvSpPr>
        <p:spPr bwMode="auto">
          <a:xfrm>
            <a:off x="646113" y="3033713"/>
            <a:ext cx="15049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Behaviour &amp; Alternative Provision</a:t>
            </a:r>
          </a:p>
        </p:txBody>
      </p:sp>
      <p:sp>
        <p:nvSpPr>
          <p:cNvPr id="5146" name="Rectangle 29">
            <a:extLst>
              <a:ext uri="{FF2B5EF4-FFF2-40B4-BE49-F238E27FC236}">
                <a16:creationId xmlns:a16="http://schemas.microsoft.com/office/drawing/2014/main" xmlns="" id="{5B1CCDAE-172B-4A96-A11B-61558043E07B}"/>
              </a:ext>
            </a:extLst>
          </p:cNvPr>
          <p:cNvSpPr>
            <a:spLocks noChangeArrowheads="1"/>
          </p:cNvSpPr>
          <p:nvPr/>
        </p:nvSpPr>
        <p:spPr bwMode="auto">
          <a:xfrm>
            <a:off x="2266950" y="2976563"/>
            <a:ext cx="150653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defRPr/>
            </a:pPr>
            <a:r>
              <a:rPr lang="en-US" altLang="en-US" sz="1840" b="1" dirty="0">
                <a:solidFill>
                  <a:srgbClr val="FF0000"/>
                </a:solidFill>
                <a:latin typeface="Calibri" panose="020F0502020204030204" pitchFamily="34" charset="0"/>
              </a:rPr>
              <a:t>Specialist Provision / places</a:t>
            </a:r>
          </a:p>
        </p:txBody>
      </p:sp>
      <p:sp>
        <p:nvSpPr>
          <p:cNvPr id="6171" name="Rectangle 30"/>
          <p:cNvSpPr>
            <a:spLocks noChangeArrowheads="1"/>
          </p:cNvSpPr>
          <p:nvPr/>
        </p:nvSpPr>
        <p:spPr bwMode="auto">
          <a:xfrm>
            <a:off x="3984625" y="3033713"/>
            <a:ext cx="1506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Targeted SEND Support</a:t>
            </a:r>
          </a:p>
        </p:txBody>
      </p:sp>
      <p:sp>
        <p:nvSpPr>
          <p:cNvPr id="6172" name="Rectangle 31"/>
          <p:cNvSpPr>
            <a:spLocks noChangeArrowheads="1"/>
          </p:cNvSpPr>
          <p:nvPr/>
        </p:nvSpPr>
        <p:spPr bwMode="auto">
          <a:xfrm>
            <a:off x="5661025" y="3043238"/>
            <a:ext cx="15065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Early Years </a:t>
            </a:r>
          </a:p>
          <a:p>
            <a:pPr algn="ctr">
              <a:spcBef>
                <a:spcPct val="0"/>
              </a:spcBef>
              <a:buFontTx/>
              <a:buNone/>
            </a:pPr>
            <a:r>
              <a:rPr lang="en-US" altLang="en-US" sz="1400" b="1">
                <a:solidFill>
                  <a:srgbClr val="CF5597"/>
                </a:solidFill>
                <a:latin typeface="Calibri" pitchFamily="34" charset="0"/>
              </a:rPr>
              <a:t>SEND</a:t>
            </a:r>
          </a:p>
        </p:txBody>
      </p:sp>
      <p:sp>
        <p:nvSpPr>
          <p:cNvPr id="6173" name="Rectangle 32"/>
          <p:cNvSpPr>
            <a:spLocks noChangeArrowheads="1"/>
          </p:cNvSpPr>
          <p:nvPr/>
        </p:nvSpPr>
        <p:spPr bwMode="auto">
          <a:xfrm>
            <a:off x="7142163" y="3089275"/>
            <a:ext cx="1671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800" b="1">
                <a:solidFill>
                  <a:srgbClr val="FF0000"/>
                </a:solidFill>
                <a:latin typeface="Calibri" pitchFamily="34" charset="0"/>
              </a:rPr>
              <a:t>Complex Needs Funding</a:t>
            </a:r>
          </a:p>
        </p:txBody>
      </p:sp>
      <p:sp>
        <p:nvSpPr>
          <p:cNvPr id="6174" name="Rectangle 33"/>
          <p:cNvSpPr>
            <a:spLocks noChangeArrowheads="1"/>
          </p:cNvSpPr>
          <p:nvPr/>
        </p:nvSpPr>
        <p:spPr bwMode="auto">
          <a:xfrm>
            <a:off x="646113" y="4100513"/>
            <a:ext cx="2544762" cy="912812"/>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800" b="1">
                <a:solidFill>
                  <a:srgbClr val="FF0000"/>
                </a:solidFill>
                <a:latin typeface="Calibri" pitchFamily="34" charset="0"/>
              </a:rPr>
              <a:t>Local integrated delivery </a:t>
            </a:r>
          </a:p>
          <a:p>
            <a:pPr algn="ctr">
              <a:spcBef>
                <a:spcPct val="0"/>
              </a:spcBef>
              <a:buFontTx/>
              <a:buNone/>
            </a:pPr>
            <a:r>
              <a:rPr lang="en-US" altLang="en-US" sz="1800" b="1">
                <a:solidFill>
                  <a:srgbClr val="FF0000"/>
                </a:solidFill>
                <a:latin typeface="Calibri" pitchFamily="34" charset="0"/>
              </a:rPr>
              <a:t>model of practice</a:t>
            </a:r>
          </a:p>
        </p:txBody>
      </p:sp>
      <p:sp>
        <p:nvSpPr>
          <p:cNvPr id="6175" name="Rectangle 34"/>
          <p:cNvSpPr>
            <a:spLocks noChangeArrowheads="1"/>
          </p:cNvSpPr>
          <p:nvPr/>
        </p:nvSpPr>
        <p:spPr bwMode="auto">
          <a:xfrm>
            <a:off x="3473450" y="4100513"/>
            <a:ext cx="2546350" cy="912812"/>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Maximise the benefits </a:t>
            </a:r>
          </a:p>
          <a:p>
            <a:pPr algn="ctr">
              <a:spcBef>
                <a:spcPct val="0"/>
              </a:spcBef>
              <a:buFontTx/>
              <a:buNone/>
            </a:pPr>
            <a:r>
              <a:rPr lang="en-US" altLang="en-US" sz="1400" b="1">
                <a:solidFill>
                  <a:srgbClr val="CF5597"/>
                </a:solidFill>
                <a:latin typeface="Calibri" pitchFamily="34" charset="0"/>
              </a:rPr>
              <a:t>of digital technology</a:t>
            </a:r>
          </a:p>
        </p:txBody>
      </p:sp>
      <p:sp>
        <p:nvSpPr>
          <p:cNvPr id="6176" name="Rectangle 35"/>
          <p:cNvSpPr>
            <a:spLocks noChangeArrowheads="1"/>
          </p:cNvSpPr>
          <p:nvPr/>
        </p:nvSpPr>
        <p:spPr bwMode="auto">
          <a:xfrm>
            <a:off x="6302375" y="4100513"/>
            <a:ext cx="2546350" cy="912812"/>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Better preparation for adulthood </a:t>
            </a:r>
          </a:p>
          <a:p>
            <a:pPr algn="ctr">
              <a:spcBef>
                <a:spcPct val="0"/>
              </a:spcBef>
              <a:buFontTx/>
              <a:buNone/>
            </a:pPr>
            <a:r>
              <a:rPr lang="en-US" altLang="en-US" sz="1400" b="1">
                <a:solidFill>
                  <a:srgbClr val="CF5597"/>
                </a:solidFill>
                <a:latin typeface="Calibri" pitchFamily="34" charset="0"/>
              </a:rPr>
              <a:t>through improved access to </a:t>
            </a:r>
          </a:p>
          <a:p>
            <a:pPr algn="ctr">
              <a:spcBef>
                <a:spcPct val="0"/>
              </a:spcBef>
              <a:buFontTx/>
              <a:buNone/>
            </a:pPr>
            <a:r>
              <a:rPr lang="en-US" altLang="en-US" sz="1400" b="1">
                <a:solidFill>
                  <a:srgbClr val="CF5597"/>
                </a:solidFill>
                <a:latin typeface="Calibri" pitchFamily="34" charset="0"/>
              </a:rPr>
              <a:t>independent living, employment </a:t>
            </a:r>
          </a:p>
          <a:p>
            <a:pPr algn="ctr">
              <a:spcBef>
                <a:spcPct val="0"/>
              </a:spcBef>
              <a:buFontTx/>
              <a:buNone/>
            </a:pPr>
            <a:r>
              <a:rPr lang="en-US" altLang="en-US" sz="1400" b="1">
                <a:solidFill>
                  <a:srgbClr val="CF5597"/>
                </a:solidFill>
                <a:latin typeface="Calibri" pitchFamily="34" charset="0"/>
              </a:rPr>
              <a:t>and training</a:t>
            </a:r>
          </a:p>
        </p:txBody>
      </p:sp>
      <p:sp>
        <p:nvSpPr>
          <p:cNvPr id="6177" name="Rectangle 36"/>
          <p:cNvSpPr>
            <a:spLocks noChangeArrowheads="1"/>
          </p:cNvSpPr>
          <p:nvPr/>
        </p:nvSpPr>
        <p:spPr bwMode="auto">
          <a:xfrm>
            <a:off x="179388" y="3976688"/>
            <a:ext cx="8718550" cy="113506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eaLnBrk="1" hangingPunct="1">
              <a:spcBef>
                <a:spcPct val="0"/>
              </a:spcBef>
              <a:buFontTx/>
              <a:buNone/>
            </a:pPr>
            <a:endParaRPr lang="en-US" altLang="en-US" sz="1800">
              <a:cs typeface="Arial" pitchFamily="34" charset="0"/>
            </a:endParaRPr>
          </a:p>
        </p:txBody>
      </p:sp>
      <p:sp>
        <p:nvSpPr>
          <p:cNvPr id="6178" name="TextBox 37"/>
          <p:cNvSpPr txBox="1">
            <a:spLocks noChangeArrowheads="1"/>
          </p:cNvSpPr>
          <p:nvPr/>
        </p:nvSpPr>
        <p:spPr bwMode="auto">
          <a:xfrm rot="-5400000">
            <a:off x="-120649" y="4375150"/>
            <a:ext cx="11350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GB" altLang="en-US" sz="800" b="1"/>
              <a:t>TRANSFORMING SEND SERVICES</a:t>
            </a:r>
          </a:p>
        </p:txBody>
      </p:sp>
      <p:sp>
        <p:nvSpPr>
          <p:cNvPr id="6179" name="Rectangle 38"/>
          <p:cNvSpPr>
            <a:spLocks noChangeArrowheads="1"/>
          </p:cNvSpPr>
          <p:nvPr/>
        </p:nvSpPr>
        <p:spPr bwMode="auto">
          <a:xfrm>
            <a:off x="190500" y="5153025"/>
            <a:ext cx="8718550" cy="6318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eaLnBrk="1" hangingPunct="1">
              <a:spcBef>
                <a:spcPct val="0"/>
              </a:spcBef>
              <a:buFontTx/>
              <a:buNone/>
            </a:pPr>
            <a:endParaRPr lang="en-US" altLang="en-US" sz="1800">
              <a:cs typeface="Arial" pitchFamily="34" charset="0"/>
            </a:endParaRPr>
          </a:p>
        </p:txBody>
      </p:sp>
      <p:sp>
        <p:nvSpPr>
          <p:cNvPr id="6180" name="TextBox 39"/>
          <p:cNvSpPr txBox="1">
            <a:spLocks noChangeArrowheads="1"/>
          </p:cNvSpPr>
          <p:nvPr/>
        </p:nvSpPr>
        <p:spPr bwMode="auto">
          <a:xfrm rot="-5400000">
            <a:off x="-48419" y="5368132"/>
            <a:ext cx="814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GB" altLang="en-US" sz="800" b="1"/>
              <a:t>ENABLERS</a:t>
            </a:r>
          </a:p>
        </p:txBody>
      </p:sp>
      <p:sp>
        <p:nvSpPr>
          <p:cNvPr id="6181" name="Rectangle 40"/>
          <p:cNvSpPr>
            <a:spLocks noChangeArrowheads="1"/>
          </p:cNvSpPr>
          <p:nvPr/>
        </p:nvSpPr>
        <p:spPr bwMode="auto">
          <a:xfrm>
            <a:off x="7304088" y="5230813"/>
            <a:ext cx="1506537" cy="523875"/>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82" name="Rectangle 41"/>
          <p:cNvSpPr>
            <a:spLocks noChangeArrowheads="1"/>
          </p:cNvSpPr>
          <p:nvPr/>
        </p:nvSpPr>
        <p:spPr bwMode="auto">
          <a:xfrm>
            <a:off x="5632450" y="5232400"/>
            <a:ext cx="1506538" cy="523875"/>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83" name="Rectangle 42"/>
          <p:cNvSpPr>
            <a:spLocks noChangeArrowheads="1"/>
          </p:cNvSpPr>
          <p:nvPr/>
        </p:nvSpPr>
        <p:spPr bwMode="auto">
          <a:xfrm>
            <a:off x="3960813" y="5230813"/>
            <a:ext cx="1504950" cy="523875"/>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84" name="Rectangle 43"/>
          <p:cNvSpPr>
            <a:spLocks noChangeArrowheads="1"/>
          </p:cNvSpPr>
          <p:nvPr/>
        </p:nvSpPr>
        <p:spPr bwMode="auto">
          <a:xfrm>
            <a:off x="2289175" y="5232400"/>
            <a:ext cx="1504950" cy="523875"/>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85" name="Rectangle 44"/>
          <p:cNvSpPr>
            <a:spLocks noChangeArrowheads="1"/>
          </p:cNvSpPr>
          <p:nvPr/>
        </p:nvSpPr>
        <p:spPr bwMode="auto">
          <a:xfrm>
            <a:off x="615950" y="5222875"/>
            <a:ext cx="1506538" cy="531813"/>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
        <p:nvSpPr>
          <p:cNvPr id="6186" name="Rectangle 45"/>
          <p:cNvSpPr>
            <a:spLocks noChangeArrowheads="1"/>
          </p:cNvSpPr>
          <p:nvPr/>
        </p:nvSpPr>
        <p:spPr bwMode="auto">
          <a:xfrm>
            <a:off x="615950" y="5222875"/>
            <a:ext cx="1506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Whole System Governance</a:t>
            </a:r>
          </a:p>
        </p:txBody>
      </p:sp>
      <p:sp>
        <p:nvSpPr>
          <p:cNvPr id="6187" name="Rectangle 46"/>
          <p:cNvSpPr>
            <a:spLocks noChangeArrowheads="1"/>
          </p:cNvSpPr>
          <p:nvPr/>
        </p:nvSpPr>
        <p:spPr bwMode="auto">
          <a:xfrm>
            <a:off x="2274888" y="5232400"/>
            <a:ext cx="15065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Communication &amp; Engagement</a:t>
            </a:r>
          </a:p>
        </p:txBody>
      </p:sp>
      <p:sp>
        <p:nvSpPr>
          <p:cNvPr id="6188" name="Rectangle 47"/>
          <p:cNvSpPr>
            <a:spLocks noChangeArrowheads="1"/>
          </p:cNvSpPr>
          <p:nvPr/>
        </p:nvSpPr>
        <p:spPr bwMode="auto">
          <a:xfrm>
            <a:off x="3956050" y="5222875"/>
            <a:ext cx="1506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Culture Change</a:t>
            </a:r>
          </a:p>
        </p:txBody>
      </p:sp>
      <p:sp>
        <p:nvSpPr>
          <p:cNvPr id="6189" name="Rectangle 48"/>
          <p:cNvSpPr>
            <a:spLocks noChangeArrowheads="1"/>
          </p:cNvSpPr>
          <p:nvPr/>
        </p:nvSpPr>
        <p:spPr bwMode="auto">
          <a:xfrm>
            <a:off x="5632450" y="5232400"/>
            <a:ext cx="1506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Co-Production</a:t>
            </a:r>
          </a:p>
        </p:txBody>
      </p:sp>
      <p:sp>
        <p:nvSpPr>
          <p:cNvPr id="6190" name="Rectangle 49"/>
          <p:cNvSpPr>
            <a:spLocks noChangeArrowheads="1"/>
          </p:cNvSpPr>
          <p:nvPr/>
        </p:nvSpPr>
        <p:spPr bwMode="auto">
          <a:xfrm>
            <a:off x="7304088" y="5187950"/>
            <a:ext cx="15065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r>
              <a:rPr lang="en-US" altLang="en-US" sz="1400" b="1">
                <a:solidFill>
                  <a:srgbClr val="CF5597"/>
                </a:solidFill>
                <a:latin typeface="Calibri" pitchFamily="34" charset="0"/>
              </a:rPr>
              <a:t>Evidence-based Decision Making</a:t>
            </a:r>
          </a:p>
        </p:txBody>
      </p:sp>
      <p:sp>
        <p:nvSpPr>
          <p:cNvPr id="6191" name="Rectangle 11"/>
          <p:cNvSpPr>
            <a:spLocks noChangeArrowheads="1"/>
          </p:cNvSpPr>
          <p:nvPr/>
        </p:nvSpPr>
        <p:spPr bwMode="auto">
          <a:xfrm>
            <a:off x="646113" y="1093788"/>
            <a:ext cx="1927225" cy="911225"/>
          </a:xfrm>
          <a:prstGeom prst="rect">
            <a:avLst/>
          </a:prstGeom>
          <a:noFill/>
          <a:ln w="38100" algn="ctr">
            <a:solidFill>
              <a:srgbClr val="CF5597"/>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lgn="ctr">
              <a:spcBef>
                <a:spcPct val="0"/>
              </a:spcBef>
              <a:buFontTx/>
              <a:buNone/>
            </a:pPr>
            <a:endParaRPr lang="en-US" altLang="en-US" sz="1800" b="1">
              <a:solidFill>
                <a:srgbClr val="CF5597"/>
              </a:solidFill>
              <a:latin typeface="Calibri" pitchFamily="34" charset="0"/>
            </a:endParaRPr>
          </a:p>
        </p:txBody>
      </p:sp>
    </p:spTree>
    <p:extLst>
      <p:ext uri="{BB962C8B-B14F-4D97-AF65-F5344CB8AC3E}">
        <p14:creationId xmlns:p14="http://schemas.microsoft.com/office/powerpoint/2010/main" val="7719536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7">
            <a:extLst>
              <a:ext uri="{FF2B5EF4-FFF2-40B4-BE49-F238E27FC236}">
                <a16:creationId xmlns:a16="http://schemas.microsoft.com/office/drawing/2014/main" xmlns="" id="{BED0B416-E950-4AC5-BF56-6CF6DADB2B19}"/>
              </a:ext>
            </a:extLst>
          </p:cNvPr>
          <p:cNvSpPr>
            <a:spLocks noChangeArrowheads="1"/>
          </p:cNvSpPr>
          <p:nvPr/>
        </p:nvSpPr>
        <p:spPr bwMode="auto">
          <a:xfrm>
            <a:off x="261938" y="1125538"/>
            <a:ext cx="7910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indent="0">
              <a:spcBef>
                <a:spcPct val="0"/>
              </a:spcBef>
              <a:buFontTx/>
              <a:buNone/>
              <a:defRPr/>
            </a:pPr>
            <a:endParaRPr lang="en-GB" altLang="en-US" sz="1800" dirty="0">
              <a:solidFill>
                <a:srgbClr val="000000"/>
              </a:solidFill>
            </a:endParaRPr>
          </a:p>
          <a:p>
            <a:pPr>
              <a:spcBef>
                <a:spcPct val="0"/>
              </a:spcBef>
              <a:defRPr/>
            </a:pPr>
            <a:endParaRPr lang="en-GB" altLang="en-US" sz="1800" dirty="0">
              <a:solidFill>
                <a:srgbClr val="000000"/>
              </a:solidFill>
            </a:endParaRPr>
          </a:p>
          <a:p>
            <a:pPr>
              <a:spcBef>
                <a:spcPct val="0"/>
              </a:spcBef>
              <a:defRPr/>
            </a:pPr>
            <a:endParaRPr lang="en-GB" altLang="en-US" sz="1800" dirty="0">
              <a:solidFill>
                <a:srgbClr val="000000"/>
              </a:solidFill>
            </a:endParaRPr>
          </a:p>
        </p:txBody>
      </p:sp>
      <p:sp>
        <p:nvSpPr>
          <p:cNvPr id="8195" name="Rectangle 9"/>
          <p:cNvSpPr>
            <a:spLocks noChangeArrowheads="1"/>
          </p:cNvSpPr>
          <p:nvPr/>
        </p:nvSpPr>
        <p:spPr bwMode="auto">
          <a:xfrm>
            <a:off x="271463" y="3762375"/>
            <a:ext cx="3621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spcBef>
                <a:spcPct val="0"/>
              </a:spcBef>
            </a:pPr>
            <a:endParaRPr lang="en-US" altLang="en-US" sz="1800">
              <a:solidFill>
                <a:srgbClr val="000000"/>
              </a:solidFill>
            </a:endParaRPr>
          </a:p>
        </p:txBody>
      </p:sp>
      <p:sp>
        <p:nvSpPr>
          <p:cNvPr id="8196" name="Title 1"/>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smtClean="0"/>
              <a:t>Increasing specialist provision </a:t>
            </a:r>
          </a:p>
        </p:txBody>
      </p:sp>
      <p:sp>
        <p:nvSpPr>
          <p:cNvPr id="8197" name="Content Placeholder 2"/>
          <p:cNvSpPr>
            <a:spLocks noGrp="1" noChangeArrowheads="1"/>
          </p:cNvSpPr>
          <p:nvPr>
            <p:ph idx="1"/>
          </p:nvPr>
        </p:nvSpPr>
        <p:spPr>
          <a:xfrm>
            <a:off x="490538" y="1409700"/>
            <a:ext cx="8093075" cy="3459460"/>
          </a:xfrm>
        </p:spPr>
        <p:txBody>
          <a:bodyPr/>
          <a:lstStyle/>
          <a:p>
            <a:r>
              <a:rPr lang="en-GB" altLang="en-US" sz="2800" dirty="0" smtClean="0">
                <a:solidFill>
                  <a:srgbClr val="4D4D4D"/>
                </a:solidFill>
              </a:rPr>
              <a:t>80+ special school places: from September 2020</a:t>
            </a:r>
          </a:p>
          <a:p>
            <a:r>
              <a:rPr lang="en-GB" altLang="en-US" sz="2800" dirty="0" smtClean="0">
                <a:solidFill>
                  <a:srgbClr val="4D4D4D"/>
                </a:solidFill>
              </a:rPr>
              <a:t>Social communication hubs: 2020-21</a:t>
            </a:r>
          </a:p>
          <a:p>
            <a:r>
              <a:rPr lang="en-GB" altLang="en-US" sz="2800" dirty="0" smtClean="0">
                <a:solidFill>
                  <a:srgbClr val="4D4D4D"/>
                </a:solidFill>
              </a:rPr>
              <a:t>Special free school: 2022</a:t>
            </a:r>
          </a:p>
          <a:p>
            <a:r>
              <a:rPr lang="en-GB" altLang="en-US" sz="2800" dirty="0" smtClean="0">
                <a:solidFill>
                  <a:srgbClr val="4D4D4D"/>
                </a:solidFill>
              </a:rPr>
              <a:t> Additional 130+ places by 2023 especially SLD</a:t>
            </a:r>
          </a:p>
          <a:p>
            <a:r>
              <a:rPr lang="en-GB" altLang="en-US" sz="2800" dirty="0" smtClean="0">
                <a:solidFill>
                  <a:srgbClr val="4D4D4D"/>
                </a:solidFill>
              </a:rPr>
              <a:t>Early years specialist provision</a:t>
            </a:r>
          </a:p>
        </p:txBody>
      </p:sp>
    </p:spTree>
    <p:extLst>
      <p:ext uri="{BB962C8B-B14F-4D97-AF65-F5344CB8AC3E}">
        <p14:creationId xmlns:p14="http://schemas.microsoft.com/office/powerpoint/2010/main" val="959599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9"/>
          <p:cNvSpPr>
            <a:spLocks noChangeArrowheads="1"/>
          </p:cNvSpPr>
          <p:nvPr/>
        </p:nvSpPr>
        <p:spPr bwMode="auto">
          <a:xfrm>
            <a:off x="271463" y="3762375"/>
            <a:ext cx="3621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spcBef>
                <a:spcPct val="0"/>
              </a:spcBef>
            </a:pPr>
            <a:endParaRPr lang="en-US" altLang="en-US" sz="1800">
              <a:solidFill>
                <a:srgbClr val="000000"/>
              </a:solidFill>
            </a:endParaRPr>
          </a:p>
        </p:txBody>
      </p:sp>
      <p:sp>
        <p:nvSpPr>
          <p:cNvPr id="10244" name="Title 1"/>
          <p:cNvSpPr>
            <a:spLocks noGrp="1" noChangeArrowheads="1"/>
          </p:cNvSpPr>
          <p:nvPr>
            <p:ph type="title"/>
          </p:nvPr>
        </p:nvSpPr>
        <p:spPr bwMode="auto">
          <a:xfrm>
            <a:off x="107505" y="116632"/>
            <a:ext cx="9036496" cy="5760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200" dirty="0" smtClean="0"/>
              <a:t>Complex Needs Funding in mainstream schools</a:t>
            </a:r>
          </a:p>
        </p:txBody>
      </p:sp>
      <p:sp>
        <p:nvSpPr>
          <p:cNvPr id="3" name="Content Placeholder 2">
            <a:extLst>
              <a:ext uri="{FF2B5EF4-FFF2-40B4-BE49-F238E27FC236}">
                <a16:creationId xmlns:a16="http://schemas.microsoft.com/office/drawing/2014/main" xmlns="" id="{649FBDAF-128E-4C95-8FCA-848F3E976B0E}"/>
              </a:ext>
            </a:extLst>
          </p:cNvPr>
          <p:cNvSpPr>
            <a:spLocks noGrp="1"/>
          </p:cNvSpPr>
          <p:nvPr>
            <p:ph idx="1"/>
          </p:nvPr>
        </p:nvSpPr>
        <p:spPr>
          <a:xfrm>
            <a:off x="107504" y="764704"/>
            <a:ext cx="8928992" cy="4480396"/>
          </a:xfrm>
        </p:spPr>
        <p:txBody>
          <a:bodyPr/>
          <a:lstStyle/>
          <a:p>
            <a:pPr marL="0" indent="0">
              <a:buFontTx/>
              <a:buNone/>
              <a:defRPr/>
            </a:pPr>
            <a:r>
              <a:rPr lang="en-GB" sz="2000" dirty="0">
                <a:solidFill>
                  <a:srgbClr val="4D4D4D"/>
                </a:solidFill>
              </a:rPr>
              <a:t>Pupils with SEND have their needs assessed and resources allocated to mainstream school to meet those needs</a:t>
            </a:r>
          </a:p>
          <a:p>
            <a:pPr>
              <a:defRPr/>
            </a:pPr>
            <a:r>
              <a:rPr lang="en-GB" sz="2000" dirty="0">
                <a:solidFill>
                  <a:srgbClr val="4D4D4D"/>
                </a:solidFill>
              </a:rPr>
              <a:t>Create a process for funding EHCPs via a banded system (April 2020) so that provision directly related to EHCP</a:t>
            </a:r>
          </a:p>
          <a:p>
            <a:pPr>
              <a:defRPr/>
            </a:pPr>
            <a:r>
              <a:rPr lang="en-GB" sz="2000" dirty="0">
                <a:solidFill>
                  <a:srgbClr val="4D4D4D"/>
                </a:solidFill>
              </a:rPr>
              <a:t>Redevelop ENF process to meet emerging needs of CYP and those who do not have EHCP</a:t>
            </a:r>
          </a:p>
          <a:p>
            <a:pPr lvl="1">
              <a:defRPr/>
            </a:pPr>
            <a:r>
              <a:rPr lang="en-GB" sz="2000" dirty="0">
                <a:solidFill>
                  <a:srgbClr val="4D4D4D"/>
                </a:solidFill>
              </a:rPr>
              <a:t>Agreement on increase of budget for CNMS (schools forum in Nov &amp; Jan)</a:t>
            </a:r>
          </a:p>
          <a:p>
            <a:pPr lvl="1">
              <a:defRPr/>
            </a:pPr>
            <a:r>
              <a:rPr lang="en-GB" sz="2000" dirty="0">
                <a:solidFill>
                  <a:srgbClr val="4D4D4D"/>
                </a:solidFill>
              </a:rPr>
              <a:t>Model draft descriptors of need and banding model based on graduated response (views from schools in January) </a:t>
            </a:r>
          </a:p>
          <a:p>
            <a:pPr lvl="1">
              <a:defRPr/>
            </a:pPr>
            <a:r>
              <a:rPr lang="en-GB" sz="2000" dirty="0">
                <a:solidFill>
                  <a:srgbClr val="4D4D4D"/>
                </a:solidFill>
              </a:rPr>
              <a:t>1400 existing EHCPs assessed via new system (by March)</a:t>
            </a:r>
          </a:p>
          <a:p>
            <a:pPr lvl="1">
              <a:defRPr/>
            </a:pPr>
            <a:r>
              <a:rPr lang="en-GB" sz="2000" dirty="0">
                <a:solidFill>
                  <a:srgbClr val="4D4D4D"/>
                </a:solidFill>
              </a:rPr>
              <a:t>Training and workbooks (Feb-March) </a:t>
            </a:r>
          </a:p>
          <a:p>
            <a:pPr lvl="1">
              <a:defRPr/>
            </a:pPr>
            <a:r>
              <a:rPr lang="en-GB" sz="2000" dirty="0">
                <a:solidFill>
                  <a:srgbClr val="4D4D4D"/>
                </a:solidFill>
              </a:rPr>
              <a:t>All current EHCPs and ENF (non-EHCP) move to new system at review date (April onwards)</a:t>
            </a:r>
          </a:p>
        </p:txBody>
      </p:sp>
    </p:spTree>
    <p:extLst>
      <p:ext uri="{BB962C8B-B14F-4D97-AF65-F5344CB8AC3E}">
        <p14:creationId xmlns:p14="http://schemas.microsoft.com/office/powerpoint/2010/main" val="26440784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7">
            <a:extLst>
              <a:ext uri="{FF2B5EF4-FFF2-40B4-BE49-F238E27FC236}">
                <a16:creationId xmlns:a16="http://schemas.microsoft.com/office/drawing/2014/main" xmlns="" id="{BED0B416-E950-4AC5-BF56-6CF6DADB2B19}"/>
              </a:ext>
            </a:extLst>
          </p:cNvPr>
          <p:cNvSpPr>
            <a:spLocks noChangeArrowheads="1"/>
          </p:cNvSpPr>
          <p:nvPr/>
        </p:nvSpPr>
        <p:spPr bwMode="auto">
          <a:xfrm>
            <a:off x="261938" y="1125538"/>
            <a:ext cx="7910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indent="0">
              <a:spcBef>
                <a:spcPct val="0"/>
              </a:spcBef>
              <a:buFontTx/>
              <a:buNone/>
              <a:defRPr/>
            </a:pPr>
            <a:endParaRPr lang="en-GB" altLang="en-US" sz="1800" dirty="0">
              <a:solidFill>
                <a:srgbClr val="000000"/>
              </a:solidFill>
            </a:endParaRPr>
          </a:p>
          <a:p>
            <a:pPr>
              <a:spcBef>
                <a:spcPct val="0"/>
              </a:spcBef>
              <a:defRPr/>
            </a:pPr>
            <a:endParaRPr lang="en-GB" altLang="en-US" sz="1800" dirty="0">
              <a:solidFill>
                <a:srgbClr val="000000"/>
              </a:solidFill>
            </a:endParaRPr>
          </a:p>
          <a:p>
            <a:pPr>
              <a:spcBef>
                <a:spcPct val="0"/>
              </a:spcBef>
              <a:defRPr/>
            </a:pPr>
            <a:endParaRPr lang="en-GB" altLang="en-US" sz="1800" dirty="0">
              <a:solidFill>
                <a:srgbClr val="000000"/>
              </a:solidFill>
            </a:endParaRPr>
          </a:p>
        </p:txBody>
      </p:sp>
      <p:sp>
        <p:nvSpPr>
          <p:cNvPr id="12291" name="Rectangle 9"/>
          <p:cNvSpPr>
            <a:spLocks noChangeArrowheads="1"/>
          </p:cNvSpPr>
          <p:nvPr/>
        </p:nvSpPr>
        <p:spPr bwMode="auto">
          <a:xfrm>
            <a:off x="271463" y="3762375"/>
            <a:ext cx="3621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Times" pitchFamily="-84" charset="0"/>
              </a:defRPr>
            </a:lvl3pPr>
            <a:lvl4pPr marL="1600200" indent="-228600">
              <a:spcBef>
                <a:spcPct val="20000"/>
              </a:spcBef>
              <a:buChar char="–"/>
              <a:defRPr sz="2000">
                <a:solidFill>
                  <a:schemeClr val="tx1"/>
                </a:solidFill>
                <a:latin typeface="Times" pitchFamily="-84" charset="0"/>
              </a:defRPr>
            </a:lvl4pPr>
            <a:lvl5pPr marL="2057400" indent="-228600">
              <a:spcBef>
                <a:spcPct val="20000"/>
              </a:spcBef>
              <a:buChar char="»"/>
              <a:defRPr sz="2000">
                <a:solidFill>
                  <a:schemeClr val="tx1"/>
                </a:solidFill>
                <a:latin typeface="Times" pitchFamily="-84" charset="0"/>
              </a:defRPr>
            </a:lvl5pPr>
            <a:lvl6pPr marL="2514600" indent="-228600" eaLnBrk="0" fontAlgn="base" hangingPunct="0">
              <a:spcBef>
                <a:spcPct val="20000"/>
              </a:spcBef>
              <a:spcAft>
                <a:spcPct val="0"/>
              </a:spcAft>
              <a:buChar char="»"/>
              <a:defRPr sz="2000">
                <a:solidFill>
                  <a:schemeClr val="tx1"/>
                </a:solidFill>
                <a:latin typeface="Times" pitchFamily="-84" charset="0"/>
              </a:defRPr>
            </a:lvl6pPr>
            <a:lvl7pPr marL="2971800" indent="-228600" eaLnBrk="0" fontAlgn="base" hangingPunct="0">
              <a:spcBef>
                <a:spcPct val="20000"/>
              </a:spcBef>
              <a:spcAft>
                <a:spcPct val="0"/>
              </a:spcAft>
              <a:buChar char="»"/>
              <a:defRPr sz="2000">
                <a:solidFill>
                  <a:schemeClr val="tx1"/>
                </a:solidFill>
                <a:latin typeface="Times" pitchFamily="-84" charset="0"/>
              </a:defRPr>
            </a:lvl7pPr>
            <a:lvl8pPr marL="3429000" indent="-228600" eaLnBrk="0" fontAlgn="base" hangingPunct="0">
              <a:spcBef>
                <a:spcPct val="20000"/>
              </a:spcBef>
              <a:spcAft>
                <a:spcPct val="0"/>
              </a:spcAft>
              <a:buChar char="»"/>
              <a:defRPr sz="2000">
                <a:solidFill>
                  <a:schemeClr val="tx1"/>
                </a:solidFill>
                <a:latin typeface="Times" pitchFamily="-84" charset="0"/>
              </a:defRPr>
            </a:lvl8pPr>
            <a:lvl9pPr marL="3886200" indent="-228600" eaLnBrk="0" fontAlgn="base" hangingPunct="0">
              <a:spcBef>
                <a:spcPct val="20000"/>
              </a:spcBef>
              <a:spcAft>
                <a:spcPct val="0"/>
              </a:spcAft>
              <a:buChar char="»"/>
              <a:defRPr sz="2000">
                <a:solidFill>
                  <a:schemeClr val="tx1"/>
                </a:solidFill>
                <a:latin typeface="Times" pitchFamily="-84" charset="0"/>
              </a:defRPr>
            </a:lvl9pPr>
          </a:lstStyle>
          <a:p>
            <a:pPr>
              <a:spcBef>
                <a:spcPct val="0"/>
              </a:spcBef>
            </a:pPr>
            <a:endParaRPr lang="en-US" altLang="en-US" sz="1800">
              <a:solidFill>
                <a:srgbClr val="000000"/>
              </a:solidFill>
            </a:endParaRPr>
          </a:p>
        </p:txBody>
      </p:sp>
      <p:sp>
        <p:nvSpPr>
          <p:cNvPr id="12292" name="Title 1"/>
          <p:cNvSpPr>
            <a:spLocks noGrp="1" noChangeArrowheads="1"/>
          </p:cNvSpPr>
          <p:nvPr>
            <p:ph type="title"/>
          </p:nvPr>
        </p:nvSpPr>
        <p:spPr bwMode="auto">
          <a:xfrm>
            <a:off x="539552" y="188640"/>
            <a:ext cx="809307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smtClean="0"/>
              <a:t>Operational practice: </a:t>
            </a:r>
            <a:br>
              <a:rPr lang="en-GB" altLang="en-US" dirty="0" smtClean="0"/>
            </a:br>
            <a:r>
              <a:rPr lang="en-GB" altLang="en-US" dirty="0" smtClean="0"/>
              <a:t>better coordination and local delivery</a:t>
            </a:r>
          </a:p>
        </p:txBody>
      </p:sp>
      <p:sp>
        <p:nvSpPr>
          <p:cNvPr id="12293" name="Content Placeholder 2"/>
          <p:cNvSpPr>
            <a:spLocks noGrp="1" noChangeArrowheads="1"/>
          </p:cNvSpPr>
          <p:nvPr>
            <p:ph idx="1"/>
          </p:nvPr>
        </p:nvSpPr>
        <p:spPr>
          <a:xfrm>
            <a:off x="490538" y="1844824"/>
            <a:ext cx="8093075" cy="3400276"/>
          </a:xfrm>
        </p:spPr>
        <p:txBody>
          <a:bodyPr/>
          <a:lstStyle/>
          <a:p>
            <a:r>
              <a:rPr lang="en-GB" altLang="en-US" sz="2800" dirty="0" smtClean="0">
                <a:solidFill>
                  <a:srgbClr val="4D4D4D"/>
                </a:solidFill>
              </a:rPr>
              <a:t>ISL and Specialist Advisory Teacher Service redesign </a:t>
            </a:r>
          </a:p>
          <a:p>
            <a:r>
              <a:rPr lang="en-GB" altLang="en-US" sz="2800" dirty="0" smtClean="0">
                <a:solidFill>
                  <a:srgbClr val="4D4D4D"/>
                </a:solidFill>
              </a:rPr>
              <a:t>LSP and DSPL: early help and prevention </a:t>
            </a:r>
          </a:p>
          <a:p>
            <a:r>
              <a:rPr lang="en-GB" altLang="en-US" sz="2800" dirty="0" smtClean="0">
                <a:solidFill>
                  <a:srgbClr val="4D4D4D"/>
                </a:solidFill>
              </a:rPr>
              <a:t>New digital platform for EHCPs: transparency and efficiency</a:t>
            </a:r>
          </a:p>
          <a:p>
            <a:r>
              <a:rPr lang="en-GB" altLang="en-US" sz="2800" dirty="0" smtClean="0">
                <a:solidFill>
                  <a:srgbClr val="4D4D4D"/>
                </a:solidFill>
              </a:rPr>
              <a:t>New Local Offer in January 2020</a:t>
            </a:r>
          </a:p>
        </p:txBody>
      </p:sp>
    </p:spTree>
    <p:extLst>
      <p:ext uri="{BB962C8B-B14F-4D97-AF65-F5344CB8AC3E}">
        <p14:creationId xmlns:p14="http://schemas.microsoft.com/office/powerpoint/2010/main" val="5945391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2348880"/>
            <a:ext cx="8093075" cy="1143000"/>
          </a:xfrm>
        </p:spPr>
        <p:txBody>
          <a:bodyPr/>
          <a:lstStyle/>
          <a:p>
            <a:pPr algn="ctr"/>
            <a:r>
              <a:rPr lang="en-GB" sz="6000" b="1" dirty="0" smtClean="0"/>
              <a:t>Questions</a:t>
            </a:r>
            <a:endParaRPr lang="en-GB" sz="6000" b="1" dirty="0"/>
          </a:p>
        </p:txBody>
      </p:sp>
    </p:spTree>
    <p:extLst>
      <p:ext uri="{BB962C8B-B14F-4D97-AF65-F5344CB8AC3E}">
        <p14:creationId xmlns:p14="http://schemas.microsoft.com/office/powerpoint/2010/main" val="4156685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bwMode="auto">
          <a:xfrm>
            <a:off x="323935" y="120115"/>
            <a:ext cx="8351837" cy="1352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dirty="0" smtClean="0"/>
              <a:t>The Hertfordshire </a:t>
            </a:r>
            <a:r>
              <a:rPr lang="en-GB" altLang="en-US" dirty="0" err="1" smtClean="0"/>
              <a:t>Headteacher</a:t>
            </a:r>
            <a:r>
              <a:rPr lang="en-GB" altLang="en-US" dirty="0" smtClean="0"/>
              <a:t> Updates</a:t>
            </a:r>
            <a:br>
              <a:rPr lang="en-GB" altLang="en-US" dirty="0" smtClean="0"/>
            </a:br>
            <a:r>
              <a:rPr lang="en-GB" altLang="en-US" dirty="0" smtClean="0"/>
              <a:t>November 2019</a:t>
            </a:r>
          </a:p>
        </p:txBody>
      </p:sp>
      <p:sp>
        <p:nvSpPr>
          <p:cNvPr id="29699" name="Rectangle 3"/>
          <p:cNvSpPr>
            <a:spLocks noGrp="1" noChangeArrowheads="1"/>
          </p:cNvSpPr>
          <p:nvPr>
            <p:ph type="subTitle" idx="1"/>
          </p:nvPr>
        </p:nvSpPr>
        <p:spPr>
          <a:xfrm>
            <a:off x="395536" y="2780928"/>
            <a:ext cx="8135937" cy="1079500"/>
          </a:xfrm>
          <a:noFill/>
        </p:spPr>
        <p:txBody>
          <a:bodyPr/>
          <a:lstStyle/>
          <a:p>
            <a:pPr algn="l"/>
            <a:r>
              <a:rPr lang="en-GB" altLang="en-US" sz="3200" dirty="0" smtClean="0">
                <a:solidFill>
                  <a:srgbClr val="4D4D4D"/>
                </a:solidFill>
              </a:rPr>
              <a:t>Ofsted updates</a:t>
            </a:r>
          </a:p>
        </p:txBody>
      </p:sp>
    </p:spTree>
    <p:extLst>
      <p:ext uri="{BB962C8B-B14F-4D97-AF65-F5344CB8AC3E}">
        <p14:creationId xmlns:p14="http://schemas.microsoft.com/office/powerpoint/2010/main" val="32171575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noChangeArrowheads="1"/>
          </p:cNvSpPr>
          <p:nvPr>
            <p:ph type="title"/>
          </p:nvPr>
        </p:nvSpPr>
        <p:spPr bwMode="auto">
          <a:xfrm>
            <a:off x="250825" y="44450"/>
            <a:ext cx="8642350" cy="10082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000" dirty="0" smtClean="0"/>
              <a:t>Ofsted Update</a:t>
            </a:r>
            <a:br>
              <a:rPr lang="en-GB" altLang="en-US" sz="3000" dirty="0" smtClean="0"/>
            </a:br>
            <a:r>
              <a:rPr lang="en-GB" altLang="en-US" sz="3000" dirty="0" smtClean="0"/>
              <a:t>School Inspection Update – November 2019</a:t>
            </a:r>
          </a:p>
        </p:txBody>
      </p:sp>
      <p:sp>
        <p:nvSpPr>
          <p:cNvPr id="13315" name="Content Placeholder 3">
            <a:extLst>
              <a:ext uri="{FF2B5EF4-FFF2-40B4-BE49-F238E27FC236}">
                <a16:creationId xmlns="" xmlns:a16="http://schemas.microsoft.com/office/drawing/2014/main" id="{9EF53446-B0C0-427E-9CD9-DDA03586810B}"/>
              </a:ext>
            </a:extLst>
          </p:cNvPr>
          <p:cNvSpPr>
            <a:spLocks noGrp="1"/>
          </p:cNvSpPr>
          <p:nvPr>
            <p:ph sz="half" idx="2"/>
          </p:nvPr>
        </p:nvSpPr>
        <p:spPr>
          <a:xfrm>
            <a:off x="4355976" y="1207578"/>
            <a:ext cx="4463604" cy="4297363"/>
          </a:xfrm>
        </p:spPr>
        <p:txBody>
          <a:bodyPr/>
          <a:lstStyle/>
          <a:p>
            <a:pPr marL="0" indent="0">
              <a:buFontTx/>
              <a:buNone/>
              <a:defRPr/>
            </a:pPr>
            <a:r>
              <a:rPr lang="en-GB" sz="2400" dirty="0">
                <a:solidFill>
                  <a:srgbClr val="4D4D4D"/>
                </a:solidFill>
              </a:rPr>
              <a:t>Topics include:</a:t>
            </a:r>
          </a:p>
          <a:p>
            <a:pPr>
              <a:buFont typeface="Arial" panose="020B0604020202020204" pitchFamily="34" charset="0"/>
              <a:buChar char="•"/>
              <a:defRPr/>
            </a:pPr>
            <a:r>
              <a:rPr lang="en-GB" sz="2400" dirty="0">
                <a:solidFill>
                  <a:srgbClr val="4D4D4D"/>
                </a:solidFill>
              </a:rPr>
              <a:t>Details of minor amendments to the Section 8 and 5 handbooks to correct teething issues</a:t>
            </a:r>
          </a:p>
          <a:p>
            <a:pPr>
              <a:buFont typeface="Arial" panose="020B0604020202020204" pitchFamily="34" charset="0"/>
              <a:buChar char="•"/>
              <a:defRPr/>
            </a:pPr>
            <a:r>
              <a:rPr lang="en-GB" sz="2400" dirty="0">
                <a:solidFill>
                  <a:srgbClr val="4D4D4D"/>
                </a:solidFill>
              </a:rPr>
              <a:t>Feedback on inspections so far</a:t>
            </a:r>
          </a:p>
          <a:p>
            <a:pPr>
              <a:buFont typeface="Arial" panose="020B0604020202020204" pitchFamily="34" charset="0"/>
              <a:buChar char="•"/>
              <a:defRPr/>
            </a:pPr>
            <a:r>
              <a:rPr lang="en-GB" sz="2400" dirty="0">
                <a:solidFill>
                  <a:srgbClr val="4D4D4D"/>
                </a:solidFill>
              </a:rPr>
              <a:t>Clarification of approach to S8 inspections in small primary schools</a:t>
            </a:r>
          </a:p>
        </p:txBody>
      </p:sp>
      <p:pic>
        <p:nvPicPr>
          <p:cNvPr id="3077" name="Picture 5" descr="35035a7e-57b5-46aa-bc6f-e8dc1df250c1@GBRP265">
            <a:extLst>
              <a:ext uri="{FF2B5EF4-FFF2-40B4-BE49-F238E27FC236}">
                <a16:creationId xmlns="" xmlns:a16="http://schemas.microsoft.com/office/drawing/2014/main" id="{25DE7840-B338-4080-8D2E-DE2E7D2C1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3675964" cy="496855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891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538" y="1196752"/>
            <a:ext cx="8093075" cy="4048348"/>
          </a:xfrm>
        </p:spPr>
        <p:txBody>
          <a:bodyPr/>
          <a:lstStyle/>
          <a:p>
            <a:r>
              <a:rPr lang="en-GB" dirty="0" smtClean="0">
                <a:solidFill>
                  <a:srgbClr val="4D4D4D"/>
                </a:solidFill>
              </a:rPr>
              <a:t>Requirement to treat Academies and Maintained schools equally in terms of funding/charging</a:t>
            </a:r>
            <a:endParaRPr lang="en-GB" dirty="0">
              <a:solidFill>
                <a:srgbClr val="4D4D4D"/>
              </a:solidFill>
            </a:endParaRPr>
          </a:p>
          <a:p>
            <a:pPr lvl="0"/>
            <a:r>
              <a:rPr lang="en-GB" dirty="0" smtClean="0">
                <a:solidFill>
                  <a:srgbClr val="4D4D4D"/>
                </a:solidFill>
              </a:rPr>
              <a:t>Need to move away from central subsidy towards traded service</a:t>
            </a:r>
          </a:p>
          <a:p>
            <a:pPr lvl="0"/>
            <a:r>
              <a:rPr lang="en-GB" dirty="0" smtClean="0">
                <a:solidFill>
                  <a:srgbClr val="4D4D4D"/>
                </a:solidFill>
              </a:rPr>
              <a:t>Planned increase in charges/introduction of charges of £200 per appeal lodged from April</a:t>
            </a:r>
          </a:p>
          <a:p>
            <a:pPr lvl="0"/>
            <a:r>
              <a:rPr lang="en-GB" dirty="0" smtClean="0">
                <a:solidFill>
                  <a:srgbClr val="4D4D4D"/>
                </a:solidFill>
              </a:rPr>
              <a:t>Working group including schools established to consider future service offer</a:t>
            </a:r>
            <a:endParaRPr lang="en-GB" dirty="0">
              <a:solidFill>
                <a:srgbClr val="4D4D4D"/>
              </a:solidFill>
            </a:endParaRPr>
          </a:p>
        </p:txBody>
      </p:sp>
      <p:sp>
        <p:nvSpPr>
          <p:cNvPr id="3" name="Title 2"/>
          <p:cNvSpPr>
            <a:spLocks noGrp="1"/>
          </p:cNvSpPr>
          <p:nvPr>
            <p:ph type="title"/>
          </p:nvPr>
        </p:nvSpPr>
        <p:spPr>
          <a:xfrm>
            <a:off x="467544" y="0"/>
            <a:ext cx="8093075" cy="1052736"/>
          </a:xfrm>
        </p:spPr>
        <p:txBody>
          <a:bodyPr/>
          <a:lstStyle/>
          <a:p>
            <a:r>
              <a:rPr lang="en-GB" dirty="0" smtClean="0"/>
              <a:t>Administration of Admission </a:t>
            </a:r>
            <a:r>
              <a:rPr lang="en-GB" dirty="0"/>
              <a:t>A</a:t>
            </a:r>
            <a:r>
              <a:rPr lang="en-GB" dirty="0" smtClean="0"/>
              <a:t>ppeals</a:t>
            </a:r>
            <a:endParaRPr lang="en-GB" dirty="0"/>
          </a:p>
        </p:txBody>
      </p:sp>
    </p:spTree>
    <p:extLst>
      <p:ext uri="{BB962C8B-B14F-4D97-AF65-F5344CB8AC3E}">
        <p14:creationId xmlns:p14="http://schemas.microsoft.com/office/powerpoint/2010/main" val="25096078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noChangeArrowheads="1"/>
          </p:cNvSpPr>
          <p:nvPr>
            <p:ph type="title"/>
          </p:nvPr>
        </p:nvSpPr>
        <p:spPr bwMode="auto">
          <a:xfrm>
            <a:off x="467544" y="0"/>
            <a:ext cx="8382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000" dirty="0" smtClean="0"/>
              <a:t>Ofsted Update</a:t>
            </a:r>
            <a:br>
              <a:rPr lang="en-GB" altLang="en-US" sz="3000" dirty="0" smtClean="0"/>
            </a:br>
            <a:r>
              <a:rPr lang="en-GB" altLang="en-US" sz="3000" dirty="0" smtClean="0"/>
              <a:t>School Inspection Update – September 2018 </a:t>
            </a:r>
            <a:endParaRPr lang="en-US" altLang="en-US" sz="3000" dirty="0" smtClean="0"/>
          </a:p>
        </p:txBody>
      </p:sp>
      <p:sp>
        <p:nvSpPr>
          <p:cNvPr id="4" name="Content Placeholder 3">
            <a:extLst>
              <a:ext uri="{FF2B5EF4-FFF2-40B4-BE49-F238E27FC236}">
                <a16:creationId xmlns="" xmlns:a16="http://schemas.microsoft.com/office/drawing/2014/main" id="{006FDA68-EF79-487F-A23A-457791C824C6}"/>
              </a:ext>
            </a:extLst>
          </p:cNvPr>
          <p:cNvSpPr>
            <a:spLocks noGrp="1"/>
          </p:cNvSpPr>
          <p:nvPr>
            <p:ph sz="half" idx="2"/>
          </p:nvPr>
        </p:nvSpPr>
        <p:spPr>
          <a:xfrm>
            <a:off x="4355977" y="1196752"/>
            <a:ext cx="4483224" cy="4680520"/>
          </a:xfrm>
        </p:spPr>
        <p:txBody>
          <a:bodyPr/>
          <a:lstStyle/>
          <a:p>
            <a:pPr marL="0" indent="0">
              <a:buFontTx/>
              <a:buNone/>
              <a:defRPr/>
            </a:pPr>
            <a:r>
              <a:rPr lang="en-US" sz="2000" dirty="0">
                <a:solidFill>
                  <a:srgbClr val="4D4D4D"/>
                </a:solidFill>
              </a:rPr>
              <a:t>This update includes guidance on;</a:t>
            </a:r>
          </a:p>
          <a:p>
            <a:pPr marL="0" indent="0">
              <a:buFontTx/>
              <a:buNone/>
              <a:defRPr/>
            </a:pPr>
            <a:endParaRPr lang="en-US" sz="2000" dirty="0">
              <a:solidFill>
                <a:srgbClr val="4D4D4D"/>
              </a:solidFill>
            </a:endParaRPr>
          </a:p>
          <a:p>
            <a:pPr>
              <a:defRPr/>
            </a:pPr>
            <a:r>
              <a:rPr lang="en-US" sz="2000" dirty="0">
                <a:solidFill>
                  <a:srgbClr val="4D4D4D"/>
                </a:solidFill>
              </a:rPr>
              <a:t>Transition arrangements for Section 5 under EIF</a:t>
            </a:r>
          </a:p>
          <a:p>
            <a:pPr>
              <a:defRPr/>
            </a:pPr>
            <a:r>
              <a:rPr lang="en-US" sz="2000" dirty="0">
                <a:solidFill>
                  <a:srgbClr val="4D4D4D"/>
                </a:solidFill>
              </a:rPr>
              <a:t>Applying transition arrangements for Section 8 inspections of good schools</a:t>
            </a:r>
          </a:p>
          <a:p>
            <a:pPr>
              <a:defRPr/>
            </a:pPr>
            <a:r>
              <a:rPr lang="en-US" sz="2000" dirty="0">
                <a:solidFill>
                  <a:srgbClr val="4D4D4D"/>
                </a:solidFill>
              </a:rPr>
              <a:t>New OFSTED parent view</a:t>
            </a:r>
          </a:p>
          <a:p>
            <a:pPr>
              <a:defRPr/>
            </a:pPr>
            <a:r>
              <a:rPr lang="en-US" sz="2000" dirty="0">
                <a:solidFill>
                  <a:srgbClr val="4D4D4D"/>
                </a:solidFill>
              </a:rPr>
              <a:t>Inspections of outstanding schools</a:t>
            </a:r>
          </a:p>
          <a:p>
            <a:pPr>
              <a:defRPr/>
            </a:pPr>
            <a:r>
              <a:rPr lang="en-US" sz="2000" dirty="0">
                <a:solidFill>
                  <a:srgbClr val="4D4D4D"/>
                </a:solidFill>
              </a:rPr>
              <a:t>Inspection of RI schools subject to a directive Academy Order</a:t>
            </a:r>
          </a:p>
        </p:txBody>
      </p:sp>
      <p:sp>
        <p:nvSpPr>
          <p:cNvPr id="6148" name="Content Placeholder 1"/>
          <p:cNvSpPr>
            <a:spLocks noGrp="1" noChangeArrowheads="1"/>
          </p:cNvSpPr>
          <p:nvPr>
            <p:ph sz="half" idx="1"/>
          </p:nvPr>
        </p:nvSpPr>
        <p:spPr>
          <a:xfrm>
            <a:off x="911225" y="2276475"/>
            <a:ext cx="2581275" cy="1881188"/>
          </a:xfrm>
        </p:spPr>
        <p:txBody>
          <a:bodyPr/>
          <a:lstStyle/>
          <a:p>
            <a:endParaRPr lang="en-US" altLang="en-US" smtClean="0"/>
          </a:p>
        </p:txBody>
      </p:sp>
      <p:pic>
        <p:nvPicPr>
          <p:cNvPr id="4101" name="Picture 5" descr="d9ce42c0-ff02-4094-808d-7a3cbffa24b1@GBRP265">
            <a:extLst>
              <a:ext uri="{FF2B5EF4-FFF2-40B4-BE49-F238E27FC236}">
                <a16:creationId xmlns="" xmlns:a16="http://schemas.microsoft.com/office/drawing/2014/main" id="{72984043-E190-47F1-AB4F-2172AEA81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3623628" cy="468052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5531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bwMode="auto">
          <a:xfrm>
            <a:off x="468313" y="1158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dirty="0" smtClean="0"/>
              <a:t>Section 5 and 8 handbooks </a:t>
            </a:r>
            <a:br>
              <a:rPr lang="en-US" altLang="en-US" sz="3000" dirty="0" smtClean="0"/>
            </a:br>
            <a:r>
              <a:rPr lang="en-US" altLang="en-US" sz="3000" dirty="0" err="1" smtClean="0"/>
              <a:t>Ofsted</a:t>
            </a:r>
            <a:r>
              <a:rPr lang="en-US" altLang="en-US" sz="3000" dirty="0" smtClean="0"/>
              <a:t> Update </a:t>
            </a:r>
            <a:r>
              <a:rPr lang="en-US" altLang="en-US" sz="3000" dirty="0"/>
              <a:t>(November 2019) </a:t>
            </a:r>
            <a:endParaRPr lang="en-US" altLang="en-US" sz="3000" dirty="0" smtClean="0"/>
          </a:p>
        </p:txBody>
      </p:sp>
      <p:sp>
        <p:nvSpPr>
          <p:cNvPr id="7171" name="Content Placeholder 1"/>
          <p:cNvSpPr>
            <a:spLocks noGrp="1" noChangeArrowheads="1"/>
          </p:cNvSpPr>
          <p:nvPr>
            <p:ph sz="half" idx="1"/>
          </p:nvPr>
        </p:nvSpPr>
        <p:spPr>
          <a:xfrm>
            <a:off x="407988" y="2368550"/>
            <a:ext cx="2978150" cy="2246313"/>
          </a:xfrm>
        </p:spPr>
        <p:txBody>
          <a:bodyPr/>
          <a:lstStyle/>
          <a:p>
            <a:endParaRPr lang="en-US" altLang="en-US" smtClean="0"/>
          </a:p>
        </p:txBody>
      </p:sp>
      <p:pic>
        <p:nvPicPr>
          <p:cNvPr id="5125" name="Picture 5" descr="e38c11a9-69e7-4fe8-87b3-fda48f0f465e@GBRP265">
            <a:extLst>
              <a:ext uri="{FF2B5EF4-FFF2-40B4-BE49-F238E27FC236}">
                <a16:creationId xmlns="" xmlns:a16="http://schemas.microsoft.com/office/drawing/2014/main" id="{4257A40D-85DE-4DA2-AF31-7B5225FD9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41" y="1341438"/>
            <a:ext cx="3600400" cy="429736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a079b8b3-88f8-4dbf-8426-d37cb2a1c404@GBRP265">
            <a:extLst>
              <a:ext uri="{FF2B5EF4-FFF2-40B4-BE49-F238E27FC236}">
                <a16:creationId xmlns="" xmlns:a16="http://schemas.microsoft.com/office/drawing/2014/main" id="{6472AD30-3A72-4F89-8298-6FCB49270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341438"/>
            <a:ext cx="3600400" cy="429736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9548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bwMode="auto">
          <a:xfrm>
            <a:off x="468313" y="1158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err="1" smtClean="0"/>
              <a:t>Ofsted</a:t>
            </a:r>
            <a:r>
              <a:rPr lang="en-US" altLang="en-US" sz="3200" dirty="0" smtClean="0"/>
              <a:t> Update </a:t>
            </a:r>
            <a:br>
              <a:rPr lang="en-US" altLang="en-US" sz="3200" dirty="0" smtClean="0"/>
            </a:br>
            <a:r>
              <a:rPr lang="en-US" altLang="en-US" sz="3200" dirty="0" err="1" smtClean="0"/>
              <a:t>Ofsted</a:t>
            </a:r>
            <a:r>
              <a:rPr lang="en-US" altLang="en-US" sz="3200" dirty="0" smtClean="0"/>
              <a:t> Parent View toolkit for schools</a:t>
            </a:r>
          </a:p>
        </p:txBody>
      </p:sp>
      <p:sp>
        <p:nvSpPr>
          <p:cNvPr id="8195" name="Content Placeholder 3"/>
          <p:cNvSpPr>
            <a:spLocks noGrp="1" noChangeArrowheads="1"/>
          </p:cNvSpPr>
          <p:nvPr>
            <p:ph sz="half" idx="2"/>
          </p:nvPr>
        </p:nvSpPr>
        <p:spPr>
          <a:xfrm>
            <a:off x="4067944" y="1484313"/>
            <a:ext cx="4825231" cy="4441825"/>
          </a:xfrm>
        </p:spPr>
        <p:txBody>
          <a:bodyPr/>
          <a:lstStyle/>
          <a:p>
            <a:pPr marL="450850" lvl="1" indent="-273050">
              <a:buFont typeface="Arial" pitchFamily="34" charset="0"/>
              <a:buChar char="•"/>
            </a:pPr>
            <a:r>
              <a:rPr lang="en-GB" altLang="en-US" sz="1800" dirty="0" smtClean="0"/>
              <a:t>New Ofsted Parent View survey so that it links more closely to Ofsted’s new </a:t>
            </a:r>
            <a:r>
              <a:rPr lang="en-GB" altLang="en-US" sz="1800" dirty="0" smtClean="0">
                <a:hlinkClick r:id="rId2"/>
              </a:rPr>
              <a:t>education inspection framework</a:t>
            </a:r>
            <a:r>
              <a:rPr lang="en-GB" altLang="en-US" sz="1800" dirty="0" smtClean="0"/>
              <a:t>.</a:t>
            </a:r>
          </a:p>
          <a:p>
            <a:pPr marL="450850" lvl="1" indent="-273050">
              <a:buFont typeface="Arial" pitchFamily="34" charset="0"/>
              <a:buChar char="•"/>
            </a:pPr>
            <a:r>
              <a:rPr lang="en-GB" altLang="en-US" sz="1800" dirty="0" smtClean="0"/>
              <a:t>Continues to ask parents how strongly they agree or disagree with statements about their child’s school, though the focus parents  are asked has changed.</a:t>
            </a:r>
          </a:p>
          <a:p>
            <a:pPr marL="450850" lvl="1" indent="-273050">
              <a:buFont typeface="Arial" pitchFamily="34" charset="0"/>
              <a:buChar char="•"/>
            </a:pPr>
            <a:r>
              <a:rPr lang="en-GB" altLang="en-US" sz="1800" dirty="0" smtClean="0"/>
              <a:t>Some statements have been updated and some removed. New questions including a question for parents of children with special educational needs and/or disabilities (SEND). This reflects the new framework and responds to requests from parents for a question in this area.</a:t>
            </a:r>
          </a:p>
          <a:p>
            <a:endParaRPr lang="en-US" altLang="en-US" sz="2500" dirty="0" smtClean="0"/>
          </a:p>
        </p:txBody>
      </p:sp>
      <p:sp>
        <p:nvSpPr>
          <p:cNvPr id="8196" name="Content Placeholder 1"/>
          <p:cNvSpPr>
            <a:spLocks noGrp="1" noChangeArrowheads="1"/>
          </p:cNvSpPr>
          <p:nvPr>
            <p:ph sz="half" idx="1"/>
          </p:nvPr>
        </p:nvSpPr>
        <p:spPr>
          <a:xfrm>
            <a:off x="479425" y="2649538"/>
            <a:ext cx="2852738" cy="2611437"/>
          </a:xfrm>
        </p:spPr>
        <p:txBody>
          <a:bodyPr/>
          <a:lstStyle/>
          <a:p>
            <a:endParaRPr lang="en-US" altLang="en-US" smtClean="0"/>
          </a:p>
        </p:txBody>
      </p:sp>
      <p:pic>
        <p:nvPicPr>
          <p:cNvPr id="7173" name="Picture 5" descr="e2615b57-2c0d-4f4f-b0e7-a1babb649d84@GBRP265">
            <a:extLst>
              <a:ext uri="{FF2B5EF4-FFF2-40B4-BE49-F238E27FC236}">
                <a16:creationId xmlns="" xmlns:a16="http://schemas.microsoft.com/office/drawing/2014/main" id="{CF0A6E88-166E-41B3-8B1D-A60E430F8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313"/>
            <a:ext cx="3456383" cy="445385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7720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bwMode="auto">
          <a:xfrm>
            <a:off x="468313" y="115888"/>
            <a:ext cx="8229600" cy="8648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200" dirty="0" smtClean="0"/>
              <a:t>HMCI Commentary </a:t>
            </a:r>
          </a:p>
        </p:txBody>
      </p:sp>
      <p:pic>
        <p:nvPicPr>
          <p:cNvPr id="9219" name="Content Placeholder 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79512" y="1484784"/>
            <a:ext cx="4189820" cy="2808312"/>
          </a:xfrm>
        </p:spPr>
      </p:pic>
      <p:sp>
        <p:nvSpPr>
          <p:cNvPr id="9220" name="Content Placeholder 3"/>
          <p:cNvSpPr>
            <a:spLocks noGrp="1" noChangeArrowheads="1"/>
          </p:cNvSpPr>
          <p:nvPr>
            <p:ph sz="half" idx="2"/>
          </p:nvPr>
        </p:nvSpPr>
        <p:spPr>
          <a:xfrm>
            <a:off x="4716016" y="1341438"/>
            <a:ext cx="4123184" cy="4297362"/>
          </a:xfrm>
        </p:spPr>
        <p:txBody>
          <a:bodyPr/>
          <a:lstStyle/>
          <a:p>
            <a:pPr marL="457200" indent="-457200"/>
            <a:r>
              <a:rPr lang="en-GB" altLang="en-US" sz="2600" dirty="0" smtClean="0">
                <a:solidFill>
                  <a:srgbClr val="4D4D4D"/>
                </a:solidFill>
              </a:rPr>
              <a:t>Publication of the OFSTED report on Knife Crime</a:t>
            </a:r>
          </a:p>
          <a:p>
            <a:pPr marL="457200" indent="-457200"/>
            <a:r>
              <a:rPr lang="en-GB" altLang="en-US" sz="2600" dirty="0" smtClean="0">
                <a:solidFill>
                  <a:srgbClr val="4D4D4D"/>
                </a:solidFill>
              </a:rPr>
              <a:t>Exclusions, a correlation between exclusions and knife crime but doesn’t prove causation.</a:t>
            </a:r>
          </a:p>
          <a:p>
            <a:pPr marL="457200" indent="-457200"/>
            <a:r>
              <a:rPr lang="en-GB" altLang="en-US" sz="2600" dirty="0" smtClean="0">
                <a:solidFill>
                  <a:srgbClr val="4D4D4D"/>
                </a:solidFill>
              </a:rPr>
              <a:t>Risks of off-rolling to illegal APs </a:t>
            </a:r>
          </a:p>
        </p:txBody>
      </p:sp>
    </p:spTree>
    <p:extLst>
      <p:ext uri="{BB962C8B-B14F-4D97-AF65-F5344CB8AC3E}">
        <p14:creationId xmlns:p14="http://schemas.microsoft.com/office/powerpoint/2010/main" val="137665773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2348880"/>
            <a:ext cx="8093075" cy="1143000"/>
          </a:xfrm>
        </p:spPr>
        <p:txBody>
          <a:bodyPr/>
          <a:lstStyle/>
          <a:p>
            <a:pPr algn="ctr"/>
            <a:r>
              <a:rPr lang="en-GB" sz="6000" b="1" dirty="0" smtClean="0"/>
              <a:t>Questions</a:t>
            </a:r>
            <a:endParaRPr lang="en-GB" sz="6000" b="1" dirty="0"/>
          </a:p>
        </p:txBody>
      </p:sp>
    </p:spTree>
    <p:extLst>
      <p:ext uri="{BB962C8B-B14F-4D97-AF65-F5344CB8AC3E}">
        <p14:creationId xmlns:p14="http://schemas.microsoft.com/office/powerpoint/2010/main" val="354915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black">
  <a:themeElements>
    <a:clrScheme name="Custom 1">
      <a:dk1>
        <a:srgbClr val="808080"/>
      </a:dk1>
      <a:lt1>
        <a:srgbClr val="FFFFFF"/>
      </a:lt1>
      <a:dk2>
        <a:srgbClr val="000000"/>
      </a:dk2>
      <a:lt2>
        <a:srgbClr val="FFFF00"/>
      </a:lt2>
      <a:accent1>
        <a:srgbClr val="0064FF"/>
      </a:accent1>
      <a:accent2>
        <a:srgbClr val="800080"/>
      </a:accent2>
      <a:accent3>
        <a:srgbClr val="AAAAAA"/>
      </a:accent3>
      <a:accent4>
        <a:srgbClr val="DADADA"/>
      </a:accent4>
      <a:accent5>
        <a:srgbClr val="AAB8FF"/>
      </a:accent5>
      <a:accent6>
        <a:srgbClr val="730073"/>
      </a:accent6>
      <a:hlink>
        <a:srgbClr val="0033CC"/>
      </a:hlink>
      <a:folHlink>
        <a:srgbClr val="FF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96A800"/>
        </a:dk2>
        <a:lt2>
          <a:srgbClr val="FFFF00"/>
        </a:lt2>
        <a:accent1>
          <a:srgbClr val="0064FF"/>
        </a:accent1>
        <a:accent2>
          <a:srgbClr val="800080"/>
        </a:accent2>
        <a:accent3>
          <a:srgbClr val="C9D1AA"/>
        </a:accent3>
        <a:accent4>
          <a:srgbClr val="DADADA"/>
        </a:accent4>
        <a:accent5>
          <a:srgbClr val="AAB8FF"/>
        </a:accent5>
        <a:accent6>
          <a:srgbClr val="730073"/>
        </a:accent6>
        <a:hlink>
          <a:srgbClr val="F60064"/>
        </a:hlink>
        <a:folHlink>
          <a:srgbClr val="FFCC00"/>
        </a:folHlink>
      </a:clrScheme>
      <a:clrMap bg1="dk2" tx1="lt1" bg2="dk1" tx2="lt2" accent1="accent1" accent2="accent2" accent3="accent3" accent4="accent4" accent5="accent5" accent6="accent6" hlink="hlink" folHlink="folHlink"/>
    </a:extraClrScheme>
    <a:extraClrScheme>
      <a:clrScheme name="Default Design 14">
        <a:dk1>
          <a:srgbClr val="808080"/>
        </a:dk1>
        <a:lt1>
          <a:srgbClr val="FFFFFF"/>
        </a:lt1>
        <a:dk2>
          <a:srgbClr val="000000"/>
        </a:dk2>
        <a:lt2>
          <a:srgbClr val="FFFF00"/>
        </a:lt2>
        <a:accent1>
          <a:srgbClr val="0064FF"/>
        </a:accent1>
        <a:accent2>
          <a:srgbClr val="800080"/>
        </a:accent2>
        <a:accent3>
          <a:srgbClr val="AAAAAA"/>
        </a:accent3>
        <a:accent4>
          <a:srgbClr val="DADADA"/>
        </a:accent4>
        <a:accent5>
          <a:srgbClr val="AAB8FF"/>
        </a:accent5>
        <a:accent6>
          <a:srgbClr val="730073"/>
        </a:accent6>
        <a:hlink>
          <a:srgbClr val="F60064"/>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ptblack">
  <a:themeElements>
    <a:clrScheme name="Custom 1">
      <a:dk1>
        <a:srgbClr val="808080"/>
      </a:dk1>
      <a:lt1>
        <a:srgbClr val="FFFFFF"/>
      </a:lt1>
      <a:dk2>
        <a:srgbClr val="000000"/>
      </a:dk2>
      <a:lt2>
        <a:srgbClr val="FFFF00"/>
      </a:lt2>
      <a:accent1>
        <a:srgbClr val="0064FF"/>
      </a:accent1>
      <a:accent2>
        <a:srgbClr val="800080"/>
      </a:accent2>
      <a:accent3>
        <a:srgbClr val="AAAAAA"/>
      </a:accent3>
      <a:accent4>
        <a:srgbClr val="DADADA"/>
      </a:accent4>
      <a:accent5>
        <a:srgbClr val="AAB8FF"/>
      </a:accent5>
      <a:accent6>
        <a:srgbClr val="730073"/>
      </a:accent6>
      <a:hlink>
        <a:srgbClr val="0033CC"/>
      </a:hlink>
      <a:folHlink>
        <a:srgbClr val="FF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96A800"/>
        </a:dk2>
        <a:lt2>
          <a:srgbClr val="FFFF00"/>
        </a:lt2>
        <a:accent1>
          <a:srgbClr val="0064FF"/>
        </a:accent1>
        <a:accent2>
          <a:srgbClr val="800080"/>
        </a:accent2>
        <a:accent3>
          <a:srgbClr val="C9D1AA"/>
        </a:accent3>
        <a:accent4>
          <a:srgbClr val="DADADA"/>
        </a:accent4>
        <a:accent5>
          <a:srgbClr val="AAB8FF"/>
        </a:accent5>
        <a:accent6>
          <a:srgbClr val="730073"/>
        </a:accent6>
        <a:hlink>
          <a:srgbClr val="F60064"/>
        </a:hlink>
        <a:folHlink>
          <a:srgbClr val="FFCC00"/>
        </a:folHlink>
      </a:clrScheme>
      <a:clrMap bg1="dk2" tx1="lt1" bg2="dk1" tx2="lt2" accent1="accent1" accent2="accent2" accent3="accent3" accent4="accent4" accent5="accent5" accent6="accent6" hlink="hlink" folHlink="folHlink"/>
    </a:extraClrScheme>
    <a:extraClrScheme>
      <a:clrScheme name="Default Design 14">
        <a:dk1>
          <a:srgbClr val="808080"/>
        </a:dk1>
        <a:lt1>
          <a:srgbClr val="FFFFFF"/>
        </a:lt1>
        <a:dk2>
          <a:srgbClr val="000000"/>
        </a:dk2>
        <a:lt2>
          <a:srgbClr val="FFFF00"/>
        </a:lt2>
        <a:accent1>
          <a:srgbClr val="0064FF"/>
        </a:accent1>
        <a:accent2>
          <a:srgbClr val="800080"/>
        </a:accent2>
        <a:accent3>
          <a:srgbClr val="AAAAAA"/>
        </a:accent3>
        <a:accent4>
          <a:srgbClr val="DADADA"/>
        </a:accent4>
        <a:accent5>
          <a:srgbClr val="AAB8FF"/>
        </a:accent5>
        <a:accent6>
          <a:srgbClr val="730073"/>
        </a:accent6>
        <a:hlink>
          <a:srgbClr val="F60064"/>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CC-ISLwhite">
  <a:themeElements>
    <a:clrScheme name="HCC-ISLwhi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HCC-ISL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GB" sz="1800" b="0" i="0" u="none" strike="noStrike" cap="none" normalizeH="0" baseline="0" smtClean="0">
            <a:ln>
              <a:noFill/>
            </a:ln>
            <a:solidFill>
              <a:schemeClr val="tx1"/>
            </a:solidFill>
            <a:effectLst/>
            <a:latin typeface="Arial" charset="0"/>
          </a:defRPr>
        </a:defPPr>
      </a:lstStyle>
    </a:lnDef>
  </a:objectDefaults>
  <a:extraClrSchemeLst>
    <a:extraClrScheme>
      <a:clrScheme name="HCC-ISLwhi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CC-ISLwh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CC-ISLwhi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CC-ISLwhi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CC-ISLwhi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CC-ISLwhi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CC-ISLwhi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1008</TotalTime>
  <Words>5291</Words>
  <Application>Microsoft Office PowerPoint</Application>
  <PresentationFormat>On-screen Show (4:3)</PresentationFormat>
  <Paragraphs>667</Paragraphs>
  <Slides>94</Slides>
  <Notes>26</Notes>
  <HiddenSlides>1</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94</vt:i4>
      </vt:variant>
    </vt:vector>
  </HeadingPairs>
  <TitlesOfParts>
    <vt:vector size="100" baseType="lpstr">
      <vt:lpstr>pptblack</vt:lpstr>
      <vt:lpstr>Office Theme</vt:lpstr>
      <vt:lpstr>1_Office Theme</vt:lpstr>
      <vt:lpstr>1_pptblack</vt:lpstr>
      <vt:lpstr>HCC-ISLwhite</vt:lpstr>
      <vt:lpstr>Presentation</vt:lpstr>
      <vt:lpstr>The Hertfordshire Headteacher Updates November 2019 </vt:lpstr>
      <vt:lpstr>The Hertfordshire Headteacher Updates November 2019</vt:lpstr>
      <vt:lpstr>Schools budget update</vt:lpstr>
      <vt:lpstr>Distribution of funding</vt:lpstr>
      <vt:lpstr>Distribution of funding</vt:lpstr>
      <vt:lpstr>General Election</vt:lpstr>
      <vt:lpstr>De-delegation consultation results</vt:lpstr>
      <vt:lpstr>Term dates consultation for 2021/22 and 2022/23</vt:lpstr>
      <vt:lpstr>Administration of Admission Appeals</vt:lpstr>
      <vt:lpstr>Schools Payroll</vt:lpstr>
      <vt:lpstr>GroupCall Automatic Data Collection</vt:lpstr>
      <vt:lpstr>GroupCall Automatic Data Collection (cont)</vt:lpstr>
      <vt:lpstr>Other issues</vt:lpstr>
      <vt:lpstr>PowerPoint Presentation</vt:lpstr>
      <vt:lpstr>PowerPoint Presentation</vt:lpstr>
      <vt:lpstr>Questions</vt:lpstr>
      <vt:lpstr>The Hertfordshire Headteacher Updates November 2019</vt:lpstr>
      <vt:lpstr>Why is transition important?</vt:lpstr>
      <vt:lpstr>Key Scientific Concepts Underpinning effective transition</vt:lpstr>
      <vt:lpstr>PowerPoint Presentation</vt:lpstr>
      <vt:lpstr>PowerPoint Presentation</vt:lpstr>
      <vt:lpstr>Questions</vt:lpstr>
      <vt:lpstr>The Hertfordshire Headteacher Updates November 2019</vt:lpstr>
      <vt:lpstr>Why are parental relationships important?</vt:lpstr>
      <vt:lpstr>PowerPoint Presentation</vt:lpstr>
      <vt:lpstr>Supporting parents informally</vt:lpstr>
      <vt:lpstr>Referring parents for more support</vt:lpstr>
      <vt:lpstr>Questions</vt:lpstr>
      <vt:lpstr>The Hertfordshire Headteacher  November 2019</vt:lpstr>
      <vt:lpstr>PowerPoint Presentation</vt:lpstr>
      <vt:lpstr>Policy &amp; Portal Update</vt:lpstr>
      <vt:lpstr>Policy &amp; Portal Update - continued</vt:lpstr>
      <vt:lpstr>HFL Occupational Health</vt:lpstr>
      <vt:lpstr>HCC Future Workforce Project - update</vt:lpstr>
      <vt:lpstr>Brexit reminder</vt:lpstr>
      <vt:lpstr>Pay agenda</vt:lpstr>
      <vt:lpstr>April 2020 – ‘Day 1’ contracts</vt:lpstr>
      <vt:lpstr>Reminder of Spring courses</vt:lpstr>
      <vt:lpstr>Questions</vt:lpstr>
      <vt:lpstr>Refreshment Break</vt:lpstr>
      <vt:lpstr>1.  Mental Health Support Teams in schools 2.  Strategic Leads for Mental Health in  Schools programme 3.  CAMHS System redesign 4.  Feeling Good Week 5.   Just Talk</vt:lpstr>
      <vt:lpstr>Green paper overview</vt:lpstr>
      <vt:lpstr>Bid process (18/19) </vt:lpstr>
      <vt:lpstr>Bid process (19/20)</vt:lpstr>
      <vt:lpstr>The role of MHST as set out by NHSE</vt:lpstr>
      <vt:lpstr>Model for Herts</vt:lpstr>
      <vt:lpstr>Timeline for training / full operational capacity </vt:lpstr>
      <vt:lpstr>Potential interventions and activity in schools</vt:lpstr>
      <vt:lpstr>Strategic Leads for Mental Health in Schools</vt:lpstr>
      <vt:lpstr>Mental Health Leads training and resources </vt:lpstr>
      <vt:lpstr>The Mental Health Lead role</vt:lpstr>
      <vt:lpstr>Whole School Approach – Self Review Kitemark</vt:lpstr>
      <vt:lpstr>Whole School Approaches</vt:lpstr>
      <vt:lpstr>School Information form </vt:lpstr>
      <vt:lpstr>Recommended steps towards school staff Wellbeing*</vt:lpstr>
      <vt:lpstr>PowerPoint Presentation</vt:lpstr>
      <vt:lpstr>PowerPoint Presentation</vt:lpstr>
      <vt:lpstr>PowerPoint Presentation</vt:lpstr>
      <vt:lpstr>CAMHS System Redesign</vt:lpstr>
      <vt:lpstr>CAMHS System Redesign</vt:lpstr>
      <vt:lpstr>PowerPoint Presentation</vt:lpstr>
      <vt:lpstr>Governance</vt:lpstr>
      <vt:lpstr>PowerPoint Presentation</vt:lpstr>
      <vt:lpstr>Just Talk: A Mental Health Campaign  for Hertfordshire www.justtalkherts.org  </vt:lpstr>
      <vt:lpstr> Example resource: Just Talk Resource pack https://www.justtalkherts.org/professionals/schools-colleges-and-other-professionals.aspx </vt:lpstr>
      <vt:lpstr>Questions</vt:lpstr>
      <vt:lpstr>The Hertfordshire Headteacher Updates November 2019</vt:lpstr>
      <vt:lpstr>Fearless</vt:lpstr>
      <vt:lpstr>Joint Visits</vt:lpstr>
      <vt:lpstr>Operation Encompass</vt:lpstr>
      <vt:lpstr>Timescales</vt:lpstr>
      <vt:lpstr>PowerPoint Presentation</vt:lpstr>
      <vt:lpstr>The Hertfordshire Headteacher Updates November 2019</vt:lpstr>
      <vt:lpstr>Developments 2019:</vt:lpstr>
      <vt:lpstr>Virtual School Priorities 2019-20</vt:lpstr>
      <vt:lpstr>Good behaviour is a necessary condition for learning: Amanda Spielman 12.09.19</vt:lpstr>
      <vt:lpstr>Children in Need Review 2019</vt:lpstr>
      <vt:lpstr>Questions</vt:lpstr>
      <vt:lpstr>  The Family Safeguarding Education project: The ACE Team 2019-20  </vt:lpstr>
      <vt:lpstr>PowerPoint Presentation</vt:lpstr>
      <vt:lpstr>The Hertfordshire Headteacher Updates November 2019</vt:lpstr>
      <vt:lpstr>Demand and Cost Pressures</vt:lpstr>
      <vt:lpstr>PowerPoint Presentation</vt:lpstr>
      <vt:lpstr>Increasing specialist provision </vt:lpstr>
      <vt:lpstr>Complex Needs Funding in mainstream schools</vt:lpstr>
      <vt:lpstr>Operational practice:  better coordination and local delivery</vt:lpstr>
      <vt:lpstr>Questions</vt:lpstr>
      <vt:lpstr>The Hertfordshire Headteacher Updates November 2019</vt:lpstr>
      <vt:lpstr>Ofsted Update School Inspection Update – November 2019</vt:lpstr>
      <vt:lpstr>Ofsted Update School Inspection Update – September 2018 </vt:lpstr>
      <vt:lpstr>Section 5 and 8 handbooks  Ofsted Update (November 2019) </vt:lpstr>
      <vt:lpstr>Ofsted Update  Ofsted Parent View toolkit for schools</vt:lpstr>
      <vt:lpstr>HMCI Commentary </vt:lpstr>
      <vt:lpstr>Questions</vt:lpstr>
    </vt:vector>
  </TitlesOfParts>
  <Company>Hertfordshire County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Hertfordshire Headteacher Updates June 2019</dc:title>
  <dc:creator>Caroline Inglis</dc:creator>
  <cp:lastModifiedBy>Caroline Inglis</cp:lastModifiedBy>
  <cp:revision>57</cp:revision>
  <dcterms:created xsi:type="dcterms:W3CDTF">2019-06-10T11:30:55Z</dcterms:created>
  <dcterms:modified xsi:type="dcterms:W3CDTF">2019-11-25T16:05:23Z</dcterms:modified>
</cp:coreProperties>
</file>